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8" r:id="rId2"/>
  </p:sldMasterIdLst>
  <p:notesMasterIdLst>
    <p:notesMasterId r:id="rId59"/>
  </p:notesMasterIdLst>
  <p:sldIdLst>
    <p:sldId id="277" r:id="rId3"/>
    <p:sldId id="263" r:id="rId4"/>
    <p:sldId id="262" r:id="rId5"/>
    <p:sldId id="264" r:id="rId6"/>
    <p:sldId id="260" r:id="rId7"/>
    <p:sldId id="265" r:id="rId8"/>
    <p:sldId id="266" r:id="rId9"/>
    <p:sldId id="268" r:id="rId10"/>
    <p:sldId id="267" r:id="rId11"/>
    <p:sldId id="270" r:id="rId12"/>
    <p:sldId id="271" r:id="rId13"/>
    <p:sldId id="272" r:id="rId14"/>
    <p:sldId id="283" r:id="rId15"/>
    <p:sldId id="273" r:id="rId16"/>
    <p:sldId id="274" r:id="rId17"/>
    <p:sldId id="276" r:id="rId18"/>
    <p:sldId id="275" r:id="rId19"/>
    <p:sldId id="258" r:id="rId20"/>
    <p:sldId id="259" r:id="rId21"/>
    <p:sldId id="278" r:id="rId22"/>
    <p:sldId id="280" r:id="rId23"/>
    <p:sldId id="281" r:id="rId24"/>
    <p:sldId id="282" r:id="rId25"/>
    <p:sldId id="284" r:id="rId26"/>
    <p:sldId id="285" r:id="rId27"/>
    <p:sldId id="286" r:id="rId28"/>
    <p:sldId id="279" r:id="rId29"/>
    <p:sldId id="287" r:id="rId30"/>
    <p:sldId id="288" r:id="rId31"/>
    <p:sldId id="290" r:id="rId32"/>
    <p:sldId id="289" r:id="rId33"/>
    <p:sldId id="291" r:id="rId34"/>
    <p:sldId id="293" r:id="rId35"/>
    <p:sldId id="294" r:id="rId36"/>
    <p:sldId id="296" r:id="rId37"/>
    <p:sldId id="298" r:id="rId38"/>
    <p:sldId id="299" r:id="rId39"/>
    <p:sldId id="297" r:id="rId40"/>
    <p:sldId id="300" r:id="rId41"/>
    <p:sldId id="303" r:id="rId42"/>
    <p:sldId id="304" r:id="rId43"/>
    <p:sldId id="305" r:id="rId44"/>
    <p:sldId id="306" r:id="rId45"/>
    <p:sldId id="301" r:id="rId46"/>
    <p:sldId id="308" r:id="rId47"/>
    <p:sldId id="307" r:id="rId48"/>
    <p:sldId id="310" r:id="rId49"/>
    <p:sldId id="309" r:id="rId50"/>
    <p:sldId id="311" r:id="rId51"/>
    <p:sldId id="312" r:id="rId52"/>
    <p:sldId id="302" r:id="rId53"/>
    <p:sldId id="313" r:id="rId54"/>
    <p:sldId id="314" r:id="rId55"/>
    <p:sldId id="315" r:id="rId56"/>
    <p:sldId id="316" r:id="rId57"/>
    <p:sldId id="3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6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32E4A-49A3-46D6-B0D8-BA4E502E6784}" type="datetimeFigureOut">
              <a:rPr lang="en-US" smtClean="0"/>
              <a:t>6/9/2015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C0FDF-0C2C-4F30-AFD0-0F2995FB9FA9}" type="slidenum">
              <a:rPr lang="en-US" smtClean="0"/>
              <a:t>‹#›</a:t>
            </a:fld>
            <a:endParaRPr lang="en-US"/>
          </a:p>
        </p:txBody>
      </p:sp>
    </p:spTree>
    <p:extLst>
      <p:ext uri="{BB962C8B-B14F-4D97-AF65-F5344CB8AC3E}">
        <p14:creationId xmlns:p14="http://schemas.microsoft.com/office/powerpoint/2010/main" val="975766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C0FDF-0C2C-4F30-AFD0-0F2995FB9FA9}" type="slidenum">
              <a:rPr lang="en-US" smtClean="0"/>
              <a:t>28</a:t>
            </a:fld>
            <a:endParaRPr lang="en-US"/>
          </a:p>
        </p:txBody>
      </p:sp>
    </p:spTree>
    <p:extLst>
      <p:ext uri="{BB962C8B-B14F-4D97-AF65-F5344CB8AC3E}">
        <p14:creationId xmlns:p14="http://schemas.microsoft.com/office/powerpoint/2010/main" val="724017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25B04DD-A8C9-4A3F-82F1-6F46E482E49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442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50EA91-42AF-4DA4-BE87-DE918AAC2192}" type="datetimeFigureOut">
              <a:rPr lang="en-US" smtClean="0"/>
              <a:t>6/9/2015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04DD-A8C9-4A3F-82F1-6F46E482E49F}" type="slidenum">
              <a:rPr lang="en-US" smtClean="0"/>
              <a:t>‹#›</a:t>
            </a:fld>
            <a:endParaRPr lang="en-US"/>
          </a:p>
        </p:txBody>
      </p:sp>
    </p:spTree>
    <p:extLst>
      <p:ext uri="{BB962C8B-B14F-4D97-AF65-F5344CB8AC3E}">
        <p14:creationId xmlns:p14="http://schemas.microsoft.com/office/powerpoint/2010/main" val="327631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5252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578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spTree>
    <p:extLst>
      <p:ext uri="{BB962C8B-B14F-4D97-AF65-F5344CB8AC3E}">
        <p14:creationId xmlns:p14="http://schemas.microsoft.com/office/powerpoint/2010/main" val="314763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5991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634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346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26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spTree>
    <p:extLst>
      <p:ext uri="{BB962C8B-B14F-4D97-AF65-F5344CB8AC3E}">
        <p14:creationId xmlns:p14="http://schemas.microsoft.com/office/powerpoint/2010/main" val="282780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50EA91-42AF-4DA4-BE87-DE918AAC2192}" type="datetimeFigureOut">
              <a:rPr lang="en-US" smtClean="0"/>
              <a:t>6/9/2015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04DD-A8C9-4A3F-82F1-6F46E482E49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4586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50EA91-42AF-4DA4-BE87-DE918AAC2192}" type="datetimeFigureOut">
              <a:rPr lang="en-US" smtClean="0"/>
              <a:t>6/9/2015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04DD-A8C9-4A3F-82F1-6F46E482E49F}" type="slidenum">
              <a:rPr lang="en-US" smtClean="0"/>
              <a:t>‹#›</a:t>
            </a:fld>
            <a:endParaRPr lang="en-US"/>
          </a:p>
        </p:txBody>
      </p:sp>
    </p:spTree>
    <p:extLst>
      <p:ext uri="{BB962C8B-B14F-4D97-AF65-F5344CB8AC3E}">
        <p14:creationId xmlns:p14="http://schemas.microsoft.com/office/powerpoint/2010/main" val="345975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50EA91-42AF-4DA4-BE87-DE918AAC2192}" type="datetimeFigureOut">
              <a:rPr lang="en-US" smtClean="0"/>
              <a:t>6/9/2015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04DD-A8C9-4A3F-82F1-6F46E482E49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919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50EA91-42AF-4DA4-BE87-DE918AAC2192}" type="datetimeFigureOut">
              <a:rPr lang="en-US" smtClean="0"/>
              <a:t>6/9/2015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04DD-A8C9-4A3F-82F1-6F46E482E49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00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0EA91-42AF-4DA4-BE87-DE918AAC2192}" type="datetimeFigureOut">
              <a:rPr lang="en-US" smtClean="0"/>
              <a:t>6/9/2015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04DD-A8C9-4A3F-82F1-6F46E482E49F}" type="slidenum">
              <a:rPr lang="en-US" smtClean="0"/>
              <a:t>‹#›</a:t>
            </a:fld>
            <a:endParaRPr lang="en-US"/>
          </a:p>
        </p:txBody>
      </p:sp>
      <p:sp>
        <p:nvSpPr>
          <p:cNvPr id="5" name="Rectangle 4"/>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600" dirty="0" smtClean="0">
                <a:solidFill>
                  <a:prstClr val="white">
                    <a:lumMod val="50000"/>
                  </a:prstClr>
                </a:solidFill>
                <a:latin typeface="Calibri Light" panose="020F0302020204030204" pitchFamily="34" charset="0"/>
                <a:cs typeface="Calibri" panose="020F0502020204030204" pitchFamily="34" charset="0"/>
              </a:rPr>
              <a:t>Edit the text with your own short phrases. </a:t>
            </a:r>
          </a:p>
          <a:p>
            <a:pPr>
              <a:spcBef>
                <a:spcPts val="600"/>
              </a:spcBef>
            </a:pPr>
            <a:r>
              <a:rPr lang="en-US" sz="1600" dirty="0" smtClean="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p:txBody>
      </p:sp>
    </p:spTree>
    <p:extLst>
      <p:ext uri="{BB962C8B-B14F-4D97-AF65-F5344CB8AC3E}">
        <p14:creationId xmlns:p14="http://schemas.microsoft.com/office/powerpoint/2010/main" val="186202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50EA91-42AF-4DA4-BE87-DE918AAC2192}" type="datetimeFigureOut">
              <a:rPr lang="en-US" smtClean="0"/>
              <a:t>6/9/2015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04DD-A8C9-4A3F-82F1-6F46E482E49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849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50EA91-42AF-4DA4-BE87-DE918AAC2192}" type="datetimeFigureOut">
              <a:rPr lang="en-US" smtClean="0"/>
              <a:t>6/9/2015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04DD-A8C9-4A3F-82F1-6F46E482E49F}" type="slidenum">
              <a:rPr lang="en-US" smtClean="0"/>
              <a:t>‹#›</a:t>
            </a:fld>
            <a:endParaRPr lang="en-US"/>
          </a:p>
        </p:txBody>
      </p:sp>
    </p:spTree>
    <p:extLst>
      <p:ext uri="{BB962C8B-B14F-4D97-AF65-F5344CB8AC3E}">
        <p14:creationId xmlns:p14="http://schemas.microsoft.com/office/powerpoint/2010/main" val="410091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50EA91-42AF-4DA4-BE87-DE918AAC2192}" type="datetimeFigureOut">
              <a:rPr lang="en-US" smtClean="0"/>
              <a:t>6/9/2015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5B04DD-A8C9-4A3F-82F1-6F46E482E49F}" type="slidenum">
              <a:rPr lang="en-US" smtClean="0"/>
              <a:t>‹#›</a:t>
            </a:fld>
            <a:endParaRPr lang="en-US"/>
          </a:p>
        </p:txBody>
      </p:sp>
    </p:spTree>
    <p:extLst>
      <p:ext uri="{BB962C8B-B14F-4D97-AF65-F5344CB8AC3E}">
        <p14:creationId xmlns:p14="http://schemas.microsoft.com/office/powerpoint/2010/main" val="26305436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gif"/><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315" y="1337316"/>
            <a:ext cx="6042360" cy="4154984"/>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BASIC</a:t>
            </a:r>
            <a:b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MANUAL</a:t>
            </a:r>
            <a:b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ROBOTICS</a:t>
            </a:r>
            <a:endParaRPr lang="en-US" sz="8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5938182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714" y="1009128"/>
            <a:ext cx="1999843"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Power</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Rectangle 3"/>
          <p:cNvSpPr/>
          <p:nvPr/>
        </p:nvSpPr>
        <p:spPr>
          <a:xfrm>
            <a:off x="1094704" y="2048367"/>
            <a:ext cx="4945488" cy="2677656"/>
          </a:xfrm>
          <a:prstGeom prst="rect">
            <a:avLst/>
          </a:prstGeom>
        </p:spPr>
        <p:txBody>
          <a:bodyPr wrap="square">
            <a:spAutoFit/>
          </a:bodyPr>
          <a:lstStyle/>
          <a:p>
            <a:r>
              <a:rPr lang="en-US" sz="2400" dirty="0"/>
              <a:t>When a torque T (with respect to the axis of rotation) acts on a body that rotates with angular velocity W, its power (rate of doing work) is the product of the torque and angular velocity. This is the analog of the relation P = </a:t>
            </a:r>
            <a:r>
              <a:rPr lang="en-US" sz="2400" b="1" dirty="0" err="1"/>
              <a:t>F·v</a:t>
            </a:r>
            <a:r>
              <a:rPr lang="en-US" sz="2400" dirty="0"/>
              <a:t> for particle motion.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735" y="5020010"/>
            <a:ext cx="3698373" cy="530785"/>
          </a:xfrm>
          <a:prstGeom prst="rect">
            <a:avLst/>
          </a:prstGeom>
        </p:spPr>
      </p:pic>
      <p:sp>
        <p:nvSpPr>
          <p:cNvPr id="7" name="Right Arrow 6"/>
          <p:cNvSpPr/>
          <p:nvPr/>
        </p:nvSpPr>
        <p:spPr>
          <a:xfrm>
            <a:off x="1094704" y="4841932"/>
            <a:ext cx="579550" cy="8247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07" y="1169294"/>
            <a:ext cx="5083968" cy="4648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806" y="1158408"/>
            <a:ext cx="5080000" cy="46590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806" y="1140630"/>
            <a:ext cx="5087935" cy="4666363"/>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1774" y="1169294"/>
            <a:ext cx="5080000" cy="4648200"/>
          </a:xfrm>
          <a:prstGeom prst="rect">
            <a:avLst/>
          </a:prstGeom>
        </p:spPr>
      </p:pic>
    </p:spTree>
    <p:extLst>
      <p:ext uri="{BB962C8B-B14F-4D97-AF65-F5344CB8AC3E}">
        <p14:creationId xmlns:p14="http://schemas.microsoft.com/office/powerpoint/2010/main" val="2511197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1978" y="1635617"/>
            <a:ext cx="10045521" cy="461665"/>
          </a:xfrm>
          <a:prstGeom prst="rect">
            <a:avLst/>
          </a:prstGeom>
          <a:noFill/>
        </p:spPr>
        <p:txBody>
          <a:bodyPr wrap="square" rtlCol="0">
            <a:spAutoFit/>
          </a:bodyPr>
          <a:lstStyle/>
          <a:p>
            <a:r>
              <a:rPr lang="en-US" sz="2400" dirty="0" smtClean="0"/>
              <a:t>In Kolkata, There are 3 market available varieties of DC geared motors. They are:</a:t>
            </a:r>
            <a:endParaRPr lang="en-US"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282" y="2299951"/>
            <a:ext cx="2588653" cy="25886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515" y="2429376"/>
            <a:ext cx="2616200" cy="24592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295" y="2618166"/>
            <a:ext cx="2968011" cy="1952221"/>
          </a:xfrm>
          <a:prstGeom prst="rect">
            <a:avLst/>
          </a:prstGeom>
        </p:spPr>
      </p:pic>
      <p:sp>
        <p:nvSpPr>
          <p:cNvPr id="6" name="Rectangle 5"/>
          <p:cNvSpPr/>
          <p:nvPr/>
        </p:nvSpPr>
        <p:spPr>
          <a:xfrm>
            <a:off x="1468063" y="712287"/>
            <a:ext cx="9181103"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Varieties of DC geared Motors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TextBox 7"/>
          <p:cNvSpPr txBox="1"/>
          <p:nvPr/>
        </p:nvSpPr>
        <p:spPr>
          <a:xfrm>
            <a:off x="1171978" y="5203065"/>
            <a:ext cx="2884867" cy="923330"/>
          </a:xfrm>
          <a:prstGeom prst="rect">
            <a:avLst/>
          </a:prstGeom>
          <a:noFill/>
        </p:spPr>
        <p:txBody>
          <a:bodyPr wrap="square" rtlCol="0">
            <a:spAutoFit/>
          </a:bodyPr>
          <a:lstStyle/>
          <a:p>
            <a:pPr marL="342900" indent="-342900" algn="ctr">
              <a:buAutoNum type="arabicParenBoth"/>
            </a:pPr>
            <a:r>
              <a:rPr lang="en-US" dirty="0" smtClean="0"/>
              <a:t>Simple DC motors</a:t>
            </a:r>
          </a:p>
          <a:p>
            <a:pPr algn="ctr"/>
            <a:r>
              <a:rPr lang="en-US" dirty="0" smtClean="0"/>
              <a:t>Standard Torque: 0.35 Kg-cm</a:t>
            </a:r>
          </a:p>
          <a:p>
            <a:pPr algn="ctr"/>
            <a:r>
              <a:rPr lang="en-US" dirty="0" smtClean="0"/>
              <a:t>Price: Low</a:t>
            </a:r>
            <a:endParaRPr lang="en-US" dirty="0"/>
          </a:p>
        </p:txBody>
      </p:sp>
      <p:sp>
        <p:nvSpPr>
          <p:cNvPr id="9" name="Rectangle 8"/>
          <p:cNvSpPr/>
          <p:nvPr/>
        </p:nvSpPr>
        <p:spPr>
          <a:xfrm>
            <a:off x="4490432" y="5220698"/>
            <a:ext cx="2979313" cy="923330"/>
          </a:xfrm>
          <a:prstGeom prst="rect">
            <a:avLst/>
          </a:prstGeom>
        </p:spPr>
        <p:txBody>
          <a:bodyPr wrap="square">
            <a:spAutoFit/>
          </a:bodyPr>
          <a:lstStyle/>
          <a:p>
            <a:pPr algn="ctr"/>
            <a:r>
              <a:rPr lang="en-US" dirty="0" smtClean="0"/>
              <a:t>(2) High Torque </a:t>
            </a:r>
            <a:r>
              <a:rPr lang="en-US" dirty="0"/>
              <a:t>DC motors</a:t>
            </a:r>
          </a:p>
          <a:p>
            <a:pPr algn="ctr"/>
            <a:r>
              <a:rPr lang="en-US" dirty="0"/>
              <a:t>Standard Torque: 2</a:t>
            </a:r>
            <a:r>
              <a:rPr lang="en-US" dirty="0" smtClean="0"/>
              <a:t> Kg-cm</a:t>
            </a:r>
          </a:p>
          <a:p>
            <a:pPr algn="ctr"/>
            <a:r>
              <a:rPr lang="en-US" dirty="0" smtClean="0"/>
              <a:t>Price: High</a:t>
            </a:r>
            <a:endParaRPr lang="en-US" dirty="0"/>
          </a:p>
        </p:txBody>
      </p:sp>
      <p:sp>
        <p:nvSpPr>
          <p:cNvPr id="10" name="Rectangle 9"/>
          <p:cNvSpPr/>
          <p:nvPr/>
        </p:nvSpPr>
        <p:spPr>
          <a:xfrm>
            <a:off x="7770041" y="5220698"/>
            <a:ext cx="3374265" cy="923330"/>
          </a:xfrm>
          <a:prstGeom prst="rect">
            <a:avLst/>
          </a:prstGeom>
        </p:spPr>
        <p:txBody>
          <a:bodyPr wrap="square">
            <a:spAutoFit/>
          </a:bodyPr>
          <a:lstStyle/>
          <a:p>
            <a:pPr algn="ctr"/>
            <a:r>
              <a:rPr lang="en-US" dirty="0" smtClean="0"/>
              <a:t>(3) Johnson Geared DC </a:t>
            </a:r>
            <a:r>
              <a:rPr lang="en-US" dirty="0"/>
              <a:t>motors</a:t>
            </a:r>
          </a:p>
          <a:p>
            <a:pPr algn="ctr"/>
            <a:r>
              <a:rPr lang="en-US" dirty="0"/>
              <a:t>Standard Torque: </a:t>
            </a:r>
            <a:r>
              <a:rPr lang="en-US" dirty="0" smtClean="0"/>
              <a:t>8-20 Kg-cm</a:t>
            </a:r>
          </a:p>
          <a:p>
            <a:pPr algn="ctr"/>
            <a:r>
              <a:rPr lang="en-US" dirty="0" smtClean="0"/>
              <a:t>Price: Highest</a:t>
            </a:r>
            <a:endParaRPr lang="en-US" dirty="0"/>
          </a:p>
        </p:txBody>
      </p:sp>
    </p:spTree>
    <p:extLst>
      <p:ext uri="{BB962C8B-B14F-4D97-AF65-F5344CB8AC3E}">
        <p14:creationId xmlns:p14="http://schemas.microsoft.com/office/powerpoint/2010/main" val="2669112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5784" y="945351"/>
            <a:ext cx="836620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RPM Ranges of DC motors</a:t>
            </a:r>
          </a:p>
        </p:txBody>
      </p:sp>
      <p:sp>
        <p:nvSpPr>
          <p:cNvPr id="3" name="TextBox 2"/>
          <p:cNvSpPr txBox="1"/>
          <p:nvPr/>
        </p:nvSpPr>
        <p:spPr>
          <a:xfrm>
            <a:off x="1305067" y="2271403"/>
            <a:ext cx="4803818" cy="3539430"/>
          </a:xfrm>
          <a:prstGeom prst="rect">
            <a:avLst/>
          </a:prstGeom>
          <a:noFill/>
        </p:spPr>
        <p:txBody>
          <a:bodyPr wrap="square" rtlCol="0">
            <a:spAutoFit/>
          </a:bodyPr>
          <a:lstStyle/>
          <a:p>
            <a:r>
              <a:rPr lang="en-US" sz="2800" dirty="0" smtClean="0"/>
              <a:t>For Locomotion Purpose, generally motors, ranging from 100 rpm to 800 rpm can be used. But keeping in mind the Speed –Torque relation &amp; the Maximum power output, it will be Better if the rpm range from 300 to 500 is used.</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46" y="2136677"/>
            <a:ext cx="4165964" cy="3808881"/>
          </a:xfrm>
          <a:prstGeom prst="rect">
            <a:avLst/>
          </a:prstGeom>
        </p:spPr>
      </p:pic>
    </p:spTree>
    <p:extLst>
      <p:ext uri="{BB962C8B-B14F-4D97-AF65-F5344CB8AC3E}">
        <p14:creationId xmlns:p14="http://schemas.microsoft.com/office/powerpoint/2010/main" val="270235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5891" y="595196"/>
            <a:ext cx="10707226"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Changing the Direction of Rotation</a:t>
            </a: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 a DC Motor</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Oval 2"/>
          <p:cNvSpPr/>
          <p:nvPr/>
        </p:nvSpPr>
        <p:spPr>
          <a:xfrm>
            <a:off x="1914938" y="2537791"/>
            <a:ext cx="1737360" cy="1736035"/>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9687" y="3366053"/>
            <a:ext cx="768626" cy="795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39687" y="3366053"/>
            <a:ext cx="92765" cy="22263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39687" y="5499653"/>
            <a:ext cx="1285461" cy="927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658923" y="3366053"/>
            <a:ext cx="768626" cy="7951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34784" y="3366053"/>
            <a:ext cx="92765" cy="222636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42088" y="5499653"/>
            <a:ext cx="1285461" cy="9276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48678" y="5171661"/>
            <a:ext cx="1869880" cy="748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  12V  </a:t>
            </a:r>
            <a:r>
              <a:rPr lang="en-US" sz="4400" dirty="0" smtClean="0"/>
              <a:t>-</a:t>
            </a:r>
            <a:endParaRPr lang="en-US" sz="4400" dirty="0"/>
          </a:p>
        </p:txBody>
      </p:sp>
      <p:sp>
        <p:nvSpPr>
          <p:cNvPr id="16" name="TextBox 15"/>
          <p:cNvSpPr txBox="1"/>
          <p:nvPr/>
        </p:nvSpPr>
        <p:spPr>
          <a:xfrm>
            <a:off x="1182095" y="4663829"/>
            <a:ext cx="616226" cy="1015663"/>
          </a:xfrm>
          <a:prstGeom prst="rect">
            <a:avLst/>
          </a:prstGeom>
          <a:noFill/>
        </p:spPr>
        <p:txBody>
          <a:bodyPr wrap="square" rtlCol="0">
            <a:spAutoFit/>
          </a:bodyPr>
          <a:lstStyle/>
          <a:p>
            <a:r>
              <a:rPr lang="en-US" sz="6000" dirty="0" smtClean="0"/>
              <a:t>+</a:t>
            </a:r>
            <a:endParaRPr lang="en-US" sz="6000" dirty="0"/>
          </a:p>
        </p:txBody>
      </p:sp>
      <p:sp>
        <p:nvSpPr>
          <p:cNvPr id="20" name="TextBox 19"/>
          <p:cNvSpPr txBox="1"/>
          <p:nvPr/>
        </p:nvSpPr>
        <p:spPr>
          <a:xfrm>
            <a:off x="1182095" y="2537791"/>
            <a:ext cx="616226" cy="1015663"/>
          </a:xfrm>
          <a:prstGeom prst="rect">
            <a:avLst/>
          </a:prstGeom>
          <a:noFill/>
        </p:spPr>
        <p:txBody>
          <a:bodyPr wrap="square" rtlCol="0">
            <a:spAutoFit/>
          </a:bodyPr>
          <a:lstStyle/>
          <a:p>
            <a:r>
              <a:rPr lang="en-US" sz="6000" dirty="0" smtClean="0"/>
              <a:t>+</a:t>
            </a:r>
            <a:endParaRPr lang="en-US" sz="6000" dirty="0"/>
          </a:p>
        </p:txBody>
      </p:sp>
      <p:sp>
        <p:nvSpPr>
          <p:cNvPr id="22" name="TextBox 21"/>
          <p:cNvSpPr txBox="1"/>
          <p:nvPr/>
        </p:nvSpPr>
        <p:spPr>
          <a:xfrm>
            <a:off x="3847102" y="2289674"/>
            <a:ext cx="975363" cy="1323439"/>
          </a:xfrm>
          <a:prstGeom prst="rect">
            <a:avLst/>
          </a:prstGeom>
          <a:noFill/>
        </p:spPr>
        <p:txBody>
          <a:bodyPr wrap="square" rtlCol="0">
            <a:spAutoFit/>
          </a:bodyPr>
          <a:lstStyle/>
          <a:p>
            <a:r>
              <a:rPr lang="en-US" sz="8000" dirty="0" smtClean="0"/>
              <a:t>-</a:t>
            </a:r>
            <a:endParaRPr lang="en-US" sz="8000" dirty="0"/>
          </a:p>
        </p:txBody>
      </p:sp>
      <p:pic>
        <p:nvPicPr>
          <p:cNvPr id="25" name="Picture 2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997234" y="2633648"/>
            <a:ext cx="1572768" cy="1572768"/>
          </a:xfrm>
          <a:prstGeom prst="rect">
            <a:avLst/>
          </a:prstGeom>
        </p:spPr>
      </p:pic>
      <p:sp>
        <p:nvSpPr>
          <p:cNvPr id="26" name="TextBox 25"/>
          <p:cNvSpPr txBox="1"/>
          <p:nvPr/>
        </p:nvSpPr>
        <p:spPr>
          <a:xfrm>
            <a:off x="3847101" y="4391104"/>
            <a:ext cx="975363" cy="1323439"/>
          </a:xfrm>
          <a:prstGeom prst="rect">
            <a:avLst/>
          </a:prstGeom>
          <a:noFill/>
        </p:spPr>
        <p:txBody>
          <a:bodyPr wrap="square" rtlCol="0">
            <a:spAutoFit/>
          </a:bodyPr>
          <a:lstStyle/>
          <a:p>
            <a:r>
              <a:rPr lang="en-US" sz="8000" dirty="0" smtClean="0"/>
              <a:t>-</a:t>
            </a:r>
            <a:endParaRPr lang="en-US" sz="8000" dirty="0"/>
          </a:p>
        </p:txBody>
      </p:sp>
      <p:sp>
        <p:nvSpPr>
          <p:cNvPr id="27" name="Circular Arrow 26"/>
          <p:cNvSpPr/>
          <p:nvPr/>
        </p:nvSpPr>
        <p:spPr>
          <a:xfrm>
            <a:off x="1462429" y="1872129"/>
            <a:ext cx="2642378" cy="2129980"/>
          </a:xfrm>
          <a:prstGeom prst="circularArrow">
            <a:avLst>
              <a:gd name="adj1" fmla="val 12500"/>
              <a:gd name="adj2" fmla="val 1142319"/>
              <a:gd name="adj3" fmla="val 20457681"/>
              <a:gd name="adj4" fmla="val 10893033"/>
              <a:gd name="adj5" fmla="val 14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p:cNvSpPr/>
          <p:nvPr/>
        </p:nvSpPr>
        <p:spPr>
          <a:xfrm>
            <a:off x="8573900" y="2609181"/>
            <a:ext cx="1737360" cy="1736035"/>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798649" y="3437443"/>
            <a:ext cx="768626" cy="795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798649" y="3437443"/>
            <a:ext cx="92765" cy="22263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98649" y="5571043"/>
            <a:ext cx="1285461" cy="927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317885" y="3437443"/>
            <a:ext cx="768626" cy="7951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93746" y="3437443"/>
            <a:ext cx="92765" cy="222636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9801050" y="5571043"/>
            <a:ext cx="1285461" cy="9276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0800000">
            <a:off x="8507640" y="5130408"/>
            <a:ext cx="1869880" cy="748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  12V  </a:t>
            </a:r>
            <a:r>
              <a:rPr lang="en-US" sz="4400" dirty="0" smtClean="0"/>
              <a:t>-</a:t>
            </a:r>
            <a:endParaRPr lang="en-US" sz="4400" dirty="0"/>
          </a:p>
        </p:txBody>
      </p:sp>
      <p:sp>
        <p:nvSpPr>
          <p:cNvPr id="50" name="TextBox 49"/>
          <p:cNvSpPr txBox="1"/>
          <p:nvPr/>
        </p:nvSpPr>
        <p:spPr>
          <a:xfrm>
            <a:off x="10384145" y="4800202"/>
            <a:ext cx="616226" cy="1015663"/>
          </a:xfrm>
          <a:prstGeom prst="rect">
            <a:avLst/>
          </a:prstGeom>
          <a:noFill/>
        </p:spPr>
        <p:txBody>
          <a:bodyPr wrap="square" rtlCol="0">
            <a:spAutoFit/>
          </a:bodyPr>
          <a:lstStyle/>
          <a:p>
            <a:r>
              <a:rPr lang="en-US" sz="6000" dirty="0" smtClean="0"/>
              <a:t>+</a:t>
            </a:r>
            <a:endParaRPr lang="en-US" sz="6000" dirty="0"/>
          </a:p>
        </p:txBody>
      </p:sp>
      <p:sp>
        <p:nvSpPr>
          <p:cNvPr id="51" name="TextBox 50"/>
          <p:cNvSpPr txBox="1"/>
          <p:nvPr/>
        </p:nvSpPr>
        <p:spPr>
          <a:xfrm>
            <a:off x="10384145" y="2674164"/>
            <a:ext cx="616226" cy="1015663"/>
          </a:xfrm>
          <a:prstGeom prst="rect">
            <a:avLst/>
          </a:prstGeom>
          <a:noFill/>
        </p:spPr>
        <p:txBody>
          <a:bodyPr wrap="square" rtlCol="0">
            <a:spAutoFit/>
          </a:bodyPr>
          <a:lstStyle/>
          <a:p>
            <a:r>
              <a:rPr lang="en-US" sz="6000" dirty="0" smtClean="0"/>
              <a:t>+</a:t>
            </a:r>
            <a:endParaRPr lang="en-US" sz="6000" dirty="0"/>
          </a:p>
        </p:txBody>
      </p:sp>
      <p:sp>
        <p:nvSpPr>
          <p:cNvPr id="52" name="TextBox 51"/>
          <p:cNvSpPr txBox="1"/>
          <p:nvPr/>
        </p:nvSpPr>
        <p:spPr>
          <a:xfrm>
            <a:off x="7903414" y="2329615"/>
            <a:ext cx="975363" cy="1323439"/>
          </a:xfrm>
          <a:prstGeom prst="rect">
            <a:avLst/>
          </a:prstGeom>
          <a:noFill/>
        </p:spPr>
        <p:txBody>
          <a:bodyPr wrap="square" rtlCol="0">
            <a:spAutoFit/>
          </a:bodyPr>
          <a:lstStyle/>
          <a:p>
            <a:r>
              <a:rPr lang="en-US" sz="8000" dirty="0" smtClean="0"/>
              <a:t>-</a:t>
            </a:r>
            <a:endParaRPr lang="en-US" sz="8000" dirty="0"/>
          </a:p>
        </p:txBody>
      </p:sp>
      <p:pic>
        <p:nvPicPr>
          <p:cNvPr id="53" name="Picture 5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672040" y="2702765"/>
            <a:ext cx="1572768" cy="1572768"/>
          </a:xfrm>
          <a:prstGeom prst="rect">
            <a:avLst/>
          </a:prstGeom>
        </p:spPr>
      </p:pic>
      <p:sp>
        <p:nvSpPr>
          <p:cNvPr id="54" name="TextBox 53"/>
          <p:cNvSpPr txBox="1"/>
          <p:nvPr/>
        </p:nvSpPr>
        <p:spPr>
          <a:xfrm>
            <a:off x="7879581" y="4549547"/>
            <a:ext cx="975363" cy="1323439"/>
          </a:xfrm>
          <a:prstGeom prst="rect">
            <a:avLst/>
          </a:prstGeom>
          <a:noFill/>
        </p:spPr>
        <p:txBody>
          <a:bodyPr wrap="square" rtlCol="0">
            <a:spAutoFit/>
          </a:bodyPr>
          <a:lstStyle/>
          <a:p>
            <a:r>
              <a:rPr lang="en-US" sz="8000" dirty="0" smtClean="0"/>
              <a:t>-</a:t>
            </a:r>
            <a:endParaRPr lang="en-US" sz="8000" dirty="0"/>
          </a:p>
        </p:txBody>
      </p:sp>
      <p:sp>
        <p:nvSpPr>
          <p:cNvPr id="55" name="Circular Arrow 54"/>
          <p:cNvSpPr/>
          <p:nvPr/>
        </p:nvSpPr>
        <p:spPr>
          <a:xfrm flipH="1">
            <a:off x="8110151" y="1933914"/>
            <a:ext cx="2708790" cy="2129980"/>
          </a:xfrm>
          <a:prstGeom prst="circularArrow">
            <a:avLst>
              <a:gd name="adj1" fmla="val 12500"/>
              <a:gd name="adj2" fmla="val 1142319"/>
              <a:gd name="adj3" fmla="val 20457681"/>
              <a:gd name="adj4" fmla="val 10893033"/>
              <a:gd name="adj5" fmla="val 14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4826050" y="2734769"/>
            <a:ext cx="2731275" cy="3170099"/>
          </a:xfrm>
          <a:prstGeom prst="rect">
            <a:avLst/>
          </a:prstGeom>
          <a:noFill/>
        </p:spPr>
        <p:txBody>
          <a:bodyPr wrap="square" rtlCol="0">
            <a:spAutoFit/>
          </a:bodyPr>
          <a:lstStyle/>
          <a:p>
            <a:r>
              <a:rPr lang="en-US" sz="2000" dirty="0" smtClean="0"/>
              <a:t>The direction of rotation of a DC motor can be easily reversed by simply changing the polarity of the DC power source. This Mechanism is used reversing the direction Motors, as well as in the locomotion of the bot as a whole.</a:t>
            </a:r>
            <a:endParaRPr lang="en-US" sz="2000" dirty="0"/>
          </a:p>
        </p:txBody>
      </p:sp>
    </p:spTree>
    <p:extLst>
      <p:ext uri="{BB962C8B-B14F-4D97-AF65-F5344CB8AC3E}">
        <p14:creationId xmlns:p14="http://schemas.microsoft.com/office/powerpoint/2010/main" val="16459499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25"/>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53"/>
                                        </p:tgtEl>
                                        <p:attrNameLst>
                                          <p:attrName>r</p:attrName>
                                        </p:attrNameLst>
                                      </p:cBhvr>
                                    </p:animRot>
                                  </p:childTnLst>
                                </p:cTn>
                              </p:par>
                              <p:par>
                                <p:cTn id="9" presetID="22" presetClass="entr" presetSubtype="4" fill="hold" grpId="0" nodeType="withEffect">
                                  <p:stCondLst>
                                    <p:cond delay="1000"/>
                                  </p:stCondLst>
                                  <p:childTnLst>
                                    <p:set>
                                      <p:cBhvr>
                                        <p:cTn id="10" dur="1" fill="hold">
                                          <p:stCondLst>
                                            <p:cond delay="0"/>
                                          </p:stCondLst>
                                        </p:cTn>
                                        <p:tgtEl>
                                          <p:spTgt spid="55"/>
                                        </p:tgtEl>
                                        <p:attrNameLst>
                                          <p:attrName>style.visibility</p:attrName>
                                        </p:attrNameLst>
                                      </p:cBhvr>
                                      <p:to>
                                        <p:strVal val="visible"/>
                                      </p:to>
                                    </p:set>
                                    <p:animEffect transition="in" filter="wipe(down)">
                                      <p:cBhvr>
                                        <p:cTn id="11" dur="2000"/>
                                        <p:tgtEl>
                                          <p:spTgt spid="55"/>
                                        </p:tgtEl>
                                      </p:cBhvr>
                                    </p:animEffect>
                                  </p:childTnLst>
                                </p:cTn>
                              </p:par>
                              <p:par>
                                <p:cTn id="12" presetID="22" presetClass="entr" presetSubtype="4" fill="hold" grpId="0" nodeType="withEffect">
                                  <p:stCondLst>
                                    <p:cond delay="100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4255" y="744485"/>
            <a:ext cx="2319546"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Wheels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1249250" y="1701257"/>
            <a:ext cx="9787944" cy="1200329"/>
          </a:xfrm>
          <a:prstGeom prst="rect">
            <a:avLst/>
          </a:prstGeom>
          <a:noFill/>
        </p:spPr>
        <p:txBody>
          <a:bodyPr wrap="square" rtlCol="0">
            <a:spAutoFit/>
          </a:bodyPr>
          <a:lstStyle/>
          <a:p>
            <a:r>
              <a:rPr lang="en-US" sz="2400" dirty="0" smtClean="0"/>
              <a:t>There are different kinds of wheels available in the market, with various widths, diameters and grip patterns. Keeping these things in mind, and depending on the utility of the bot, wheels should be chosen carefully.</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17" y="2631131"/>
            <a:ext cx="3075648" cy="30756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064" y="3065172"/>
            <a:ext cx="2777799" cy="27777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089" y="3284114"/>
            <a:ext cx="2422665" cy="24226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26" y="3458279"/>
            <a:ext cx="2467442" cy="2467442"/>
          </a:xfrm>
          <a:prstGeom prst="rect">
            <a:avLst/>
          </a:prstGeom>
        </p:spPr>
      </p:pic>
    </p:spTree>
    <p:extLst>
      <p:ext uri="{BB962C8B-B14F-4D97-AF65-F5344CB8AC3E}">
        <p14:creationId xmlns:p14="http://schemas.microsoft.com/office/powerpoint/2010/main" val="3858113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853482" y="2807593"/>
            <a:ext cx="1507901" cy="153258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Diameter D1</a:t>
            </a:r>
            <a:endParaRPr lang="en-US" dirty="0"/>
          </a:p>
        </p:txBody>
      </p:sp>
      <p:sp>
        <p:nvSpPr>
          <p:cNvPr id="3" name="Oval 2"/>
          <p:cNvSpPr/>
          <p:nvPr/>
        </p:nvSpPr>
        <p:spPr>
          <a:xfrm>
            <a:off x="4724398" y="2369711"/>
            <a:ext cx="1931831" cy="19704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Diameter</a:t>
            </a:r>
          </a:p>
          <a:p>
            <a:pPr algn="ctr"/>
            <a:r>
              <a:rPr lang="en-US" dirty="0" smtClean="0"/>
              <a:t>D2</a:t>
            </a:r>
            <a:endParaRPr lang="en-US" dirty="0"/>
          </a:p>
        </p:txBody>
      </p:sp>
      <p:sp>
        <p:nvSpPr>
          <p:cNvPr id="4" name="Oval 3"/>
          <p:cNvSpPr/>
          <p:nvPr/>
        </p:nvSpPr>
        <p:spPr>
          <a:xfrm>
            <a:off x="8019244" y="1867435"/>
            <a:ext cx="2451280" cy="247274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Diameter</a:t>
            </a:r>
          </a:p>
          <a:p>
            <a:pPr algn="ctr"/>
            <a:r>
              <a:rPr lang="en-US" dirty="0" smtClean="0"/>
              <a:t>D3</a:t>
            </a:r>
            <a:endParaRPr lang="en-US" dirty="0"/>
          </a:p>
        </p:txBody>
      </p:sp>
      <p:sp>
        <p:nvSpPr>
          <p:cNvPr id="10" name="TextBox 9"/>
          <p:cNvSpPr txBox="1"/>
          <p:nvPr/>
        </p:nvSpPr>
        <p:spPr>
          <a:xfrm>
            <a:off x="1416676" y="824248"/>
            <a:ext cx="8912181" cy="1200329"/>
          </a:xfrm>
          <a:prstGeom prst="rect">
            <a:avLst/>
          </a:prstGeom>
          <a:noFill/>
        </p:spPr>
        <p:txBody>
          <a:bodyPr wrap="square" rtlCol="0">
            <a:spAutoFit/>
          </a:bodyPr>
          <a:lstStyle/>
          <a:p>
            <a:r>
              <a:rPr lang="en-US" sz="2400" dirty="0" smtClean="0"/>
              <a:t>Let us take an example:</a:t>
            </a:r>
            <a:endParaRPr lang="en-US" sz="2400" dirty="0"/>
          </a:p>
          <a:p>
            <a:r>
              <a:rPr lang="en-US" sz="2400" dirty="0" smtClean="0"/>
              <a:t>3 wheels are given with 3 different diameters D1, D2 and D3, but with same width. From the figure, it is clear that D1&lt;D2&lt;D3.</a:t>
            </a:r>
            <a:endParaRPr lang="en-US" sz="2400" dirty="0"/>
          </a:p>
        </p:txBody>
      </p:sp>
      <p:sp>
        <p:nvSpPr>
          <p:cNvPr id="12" name="TextBox 11"/>
          <p:cNvSpPr txBox="1"/>
          <p:nvPr/>
        </p:nvSpPr>
        <p:spPr>
          <a:xfrm>
            <a:off x="1197735" y="4494727"/>
            <a:ext cx="9878096" cy="1477328"/>
          </a:xfrm>
          <a:prstGeom prst="rect">
            <a:avLst/>
          </a:prstGeom>
          <a:noFill/>
        </p:spPr>
        <p:txBody>
          <a:bodyPr wrap="square" rtlCol="0">
            <a:spAutoFit/>
          </a:bodyPr>
          <a:lstStyle/>
          <a:p>
            <a:r>
              <a:rPr lang="en-US" b="1" dirty="0" smtClean="0"/>
              <a:t>For each rotation of the motors, the distance covered by the bot will be equal to the circumference of the wheel. So higher the Circumference of the wheel, higher will be the distance covered for each rotations of the motors. </a:t>
            </a:r>
          </a:p>
          <a:p>
            <a:r>
              <a:rPr lang="en-US" b="1" dirty="0" smtClean="0"/>
              <a:t>In the given case, keeping other factors normal, choosing the wheel no.3 will be most profitable, as wheel no.3 has the longest diameter or circumference.</a:t>
            </a:r>
            <a:endParaRPr lang="en-US" b="1" dirty="0"/>
          </a:p>
        </p:txBody>
      </p:sp>
      <p:sp>
        <p:nvSpPr>
          <p:cNvPr id="14" name="TextBox 13"/>
          <p:cNvSpPr txBox="1"/>
          <p:nvPr/>
        </p:nvSpPr>
        <p:spPr>
          <a:xfrm>
            <a:off x="1545465" y="2266682"/>
            <a:ext cx="528034" cy="369332"/>
          </a:xfrm>
          <a:prstGeom prst="rect">
            <a:avLst/>
          </a:prstGeom>
          <a:noFill/>
        </p:spPr>
        <p:txBody>
          <a:bodyPr wrap="square" rtlCol="0">
            <a:spAutoFit/>
          </a:bodyPr>
          <a:lstStyle/>
          <a:p>
            <a:r>
              <a:rPr lang="en-US" dirty="0" smtClean="0"/>
              <a:t>1&gt;</a:t>
            </a:r>
            <a:endParaRPr lang="en-US" dirty="0"/>
          </a:p>
        </p:txBody>
      </p:sp>
      <p:sp>
        <p:nvSpPr>
          <p:cNvPr id="15" name="TextBox 14"/>
          <p:cNvSpPr txBox="1"/>
          <p:nvPr/>
        </p:nvSpPr>
        <p:spPr>
          <a:xfrm>
            <a:off x="4327301" y="2266682"/>
            <a:ext cx="502276" cy="369332"/>
          </a:xfrm>
          <a:prstGeom prst="rect">
            <a:avLst/>
          </a:prstGeom>
          <a:noFill/>
        </p:spPr>
        <p:txBody>
          <a:bodyPr wrap="square" rtlCol="0">
            <a:spAutoFit/>
          </a:bodyPr>
          <a:lstStyle/>
          <a:p>
            <a:r>
              <a:rPr lang="en-US" dirty="0"/>
              <a:t>2</a:t>
            </a:r>
            <a:r>
              <a:rPr lang="en-US" dirty="0" smtClean="0"/>
              <a:t>&gt;</a:t>
            </a:r>
            <a:endParaRPr lang="en-US" dirty="0"/>
          </a:p>
        </p:txBody>
      </p:sp>
      <p:sp>
        <p:nvSpPr>
          <p:cNvPr id="16" name="TextBox 15"/>
          <p:cNvSpPr txBox="1"/>
          <p:nvPr/>
        </p:nvSpPr>
        <p:spPr>
          <a:xfrm>
            <a:off x="7413937" y="2179125"/>
            <a:ext cx="605307" cy="369332"/>
          </a:xfrm>
          <a:prstGeom prst="rect">
            <a:avLst/>
          </a:prstGeom>
          <a:noFill/>
        </p:spPr>
        <p:txBody>
          <a:bodyPr wrap="square" rtlCol="0">
            <a:spAutoFit/>
          </a:bodyPr>
          <a:lstStyle/>
          <a:p>
            <a:r>
              <a:rPr lang="en-US" dirty="0" smtClean="0"/>
              <a:t>3&gt;</a:t>
            </a:r>
            <a:endParaRPr lang="en-US" dirty="0"/>
          </a:p>
        </p:txBody>
      </p:sp>
    </p:spTree>
    <p:extLst>
      <p:ext uri="{BB962C8B-B14F-4D97-AF65-F5344CB8AC3E}">
        <p14:creationId xmlns:p14="http://schemas.microsoft.com/office/powerpoint/2010/main" val="36736624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irect Access Storage 1"/>
          <p:cNvSpPr/>
          <p:nvPr/>
        </p:nvSpPr>
        <p:spPr>
          <a:xfrm>
            <a:off x="1853482" y="2369711"/>
            <a:ext cx="1125624" cy="1970468"/>
          </a:xfrm>
          <a:prstGeom prst="flowChartMagneticDrum">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W1</a:t>
            </a:r>
            <a:endParaRPr lang="en-US" dirty="0"/>
          </a:p>
        </p:txBody>
      </p:sp>
      <p:sp>
        <p:nvSpPr>
          <p:cNvPr id="10" name="TextBox 9"/>
          <p:cNvSpPr txBox="1"/>
          <p:nvPr/>
        </p:nvSpPr>
        <p:spPr>
          <a:xfrm>
            <a:off x="1416676" y="824248"/>
            <a:ext cx="8912181" cy="1200329"/>
          </a:xfrm>
          <a:prstGeom prst="rect">
            <a:avLst/>
          </a:prstGeom>
          <a:noFill/>
        </p:spPr>
        <p:txBody>
          <a:bodyPr wrap="square" rtlCol="0">
            <a:spAutoFit/>
          </a:bodyPr>
          <a:lstStyle/>
          <a:p>
            <a:r>
              <a:rPr lang="en-US" sz="2400" dirty="0" smtClean="0"/>
              <a:t>Let us take another example:</a:t>
            </a:r>
            <a:endParaRPr lang="en-US" sz="2400" dirty="0"/>
          </a:p>
          <a:p>
            <a:r>
              <a:rPr lang="en-US" sz="2400" dirty="0" smtClean="0"/>
              <a:t>3 wheels are given with 3 different widths </a:t>
            </a:r>
            <a:r>
              <a:rPr lang="en-US" sz="2400" dirty="0"/>
              <a:t>W</a:t>
            </a:r>
            <a:r>
              <a:rPr lang="en-US" sz="2400" dirty="0" smtClean="0"/>
              <a:t>1, W2 and W3, But with same diameter. From the figure, it is clear that W1&lt;W2&lt;W3.</a:t>
            </a:r>
            <a:endParaRPr lang="en-US" sz="2400" dirty="0"/>
          </a:p>
        </p:txBody>
      </p:sp>
      <p:sp>
        <p:nvSpPr>
          <p:cNvPr id="12" name="TextBox 11"/>
          <p:cNvSpPr txBox="1"/>
          <p:nvPr/>
        </p:nvSpPr>
        <p:spPr>
          <a:xfrm>
            <a:off x="1197735" y="4576364"/>
            <a:ext cx="9878096" cy="1200329"/>
          </a:xfrm>
          <a:prstGeom prst="rect">
            <a:avLst/>
          </a:prstGeom>
          <a:noFill/>
        </p:spPr>
        <p:txBody>
          <a:bodyPr wrap="square" rtlCol="0">
            <a:spAutoFit/>
          </a:bodyPr>
          <a:lstStyle/>
          <a:p>
            <a:r>
              <a:rPr lang="en-US" b="1" dirty="0" smtClean="0"/>
              <a:t>Higher the width of the wheels, higher will be the area of contact of the bot with the ground. This will give the bot an edge for traversing over uneven soft ground, specially in areas, covered with sand. This will also help the bot to prevent slipping while the bot is climbing along an edge.</a:t>
            </a:r>
          </a:p>
          <a:p>
            <a:r>
              <a:rPr lang="en-US" b="1" dirty="0" smtClean="0"/>
              <a:t>So here, choosing the 3</a:t>
            </a:r>
            <a:r>
              <a:rPr lang="en-US" b="1" baseline="30000" dirty="0" smtClean="0"/>
              <a:t>rd</a:t>
            </a:r>
            <a:r>
              <a:rPr lang="en-US" b="1" dirty="0" smtClean="0"/>
              <a:t> wheel will be a good choice.</a:t>
            </a:r>
            <a:endParaRPr lang="en-US" b="1" dirty="0"/>
          </a:p>
        </p:txBody>
      </p:sp>
      <p:sp>
        <p:nvSpPr>
          <p:cNvPr id="14" name="TextBox 13"/>
          <p:cNvSpPr txBox="1"/>
          <p:nvPr/>
        </p:nvSpPr>
        <p:spPr>
          <a:xfrm>
            <a:off x="1545465" y="2266682"/>
            <a:ext cx="528034" cy="369332"/>
          </a:xfrm>
          <a:prstGeom prst="rect">
            <a:avLst/>
          </a:prstGeom>
          <a:noFill/>
        </p:spPr>
        <p:txBody>
          <a:bodyPr wrap="square" rtlCol="0">
            <a:spAutoFit/>
          </a:bodyPr>
          <a:lstStyle/>
          <a:p>
            <a:r>
              <a:rPr lang="en-US" dirty="0" smtClean="0"/>
              <a:t>1&gt;</a:t>
            </a:r>
            <a:endParaRPr lang="en-US" dirty="0"/>
          </a:p>
        </p:txBody>
      </p:sp>
      <p:sp>
        <p:nvSpPr>
          <p:cNvPr id="15" name="TextBox 14"/>
          <p:cNvSpPr txBox="1"/>
          <p:nvPr/>
        </p:nvSpPr>
        <p:spPr>
          <a:xfrm>
            <a:off x="4327301" y="2266682"/>
            <a:ext cx="502276" cy="369332"/>
          </a:xfrm>
          <a:prstGeom prst="rect">
            <a:avLst/>
          </a:prstGeom>
          <a:noFill/>
        </p:spPr>
        <p:txBody>
          <a:bodyPr wrap="square" rtlCol="0">
            <a:spAutoFit/>
          </a:bodyPr>
          <a:lstStyle/>
          <a:p>
            <a:r>
              <a:rPr lang="en-US" dirty="0"/>
              <a:t>2</a:t>
            </a:r>
            <a:r>
              <a:rPr lang="en-US" dirty="0" smtClean="0"/>
              <a:t>&gt;</a:t>
            </a:r>
            <a:endParaRPr lang="en-US" dirty="0"/>
          </a:p>
        </p:txBody>
      </p:sp>
      <p:sp>
        <p:nvSpPr>
          <p:cNvPr id="16" name="TextBox 15"/>
          <p:cNvSpPr txBox="1"/>
          <p:nvPr/>
        </p:nvSpPr>
        <p:spPr>
          <a:xfrm>
            <a:off x="7413937" y="2179125"/>
            <a:ext cx="605307" cy="369332"/>
          </a:xfrm>
          <a:prstGeom prst="rect">
            <a:avLst/>
          </a:prstGeom>
          <a:noFill/>
        </p:spPr>
        <p:txBody>
          <a:bodyPr wrap="square" rtlCol="0">
            <a:spAutoFit/>
          </a:bodyPr>
          <a:lstStyle/>
          <a:p>
            <a:r>
              <a:rPr lang="en-US" dirty="0" smtClean="0"/>
              <a:t>3&gt;</a:t>
            </a:r>
            <a:endParaRPr lang="en-US" dirty="0"/>
          </a:p>
        </p:txBody>
      </p:sp>
      <p:sp>
        <p:nvSpPr>
          <p:cNvPr id="11" name="Flowchart: Direct Access Storage 10"/>
          <p:cNvSpPr/>
          <p:nvPr/>
        </p:nvSpPr>
        <p:spPr>
          <a:xfrm>
            <a:off x="4910603" y="2363791"/>
            <a:ext cx="1597727" cy="1970468"/>
          </a:xfrm>
          <a:prstGeom prst="flowChartMagneticDrum">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Width</a:t>
            </a:r>
          </a:p>
          <a:p>
            <a:pPr algn="ctr"/>
            <a:r>
              <a:rPr lang="en-US" dirty="0" smtClean="0"/>
              <a:t>W2</a:t>
            </a:r>
            <a:endParaRPr lang="en-US" dirty="0"/>
          </a:p>
        </p:txBody>
      </p:sp>
      <p:sp>
        <p:nvSpPr>
          <p:cNvPr id="13" name="Flowchart: Direct Access Storage 12"/>
          <p:cNvSpPr/>
          <p:nvPr/>
        </p:nvSpPr>
        <p:spPr>
          <a:xfrm>
            <a:off x="8100270" y="2266682"/>
            <a:ext cx="2069745" cy="1970468"/>
          </a:xfrm>
          <a:prstGeom prst="flowChartMagneticDrum">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Width</a:t>
            </a:r>
          </a:p>
          <a:p>
            <a:pPr algn="ctr"/>
            <a:r>
              <a:rPr lang="en-US" dirty="0" smtClean="0"/>
              <a:t>W3</a:t>
            </a:r>
            <a:endParaRPr lang="en-US" dirty="0"/>
          </a:p>
        </p:txBody>
      </p:sp>
    </p:spTree>
    <p:extLst>
      <p:ext uri="{BB962C8B-B14F-4D97-AF65-F5344CB8AC3E}">
        <p14:creationId xmlns:p14="http://schemas.microsoft.com/office/powerpoint/2010/main" val="3795765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9834" y="777927"/>
            <a:ext cx="560627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Caterpillar Wheels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1159099" y="2086378"/>
            <a:ext cx="5962918" cy="4154984"/>
          </a:xfrm>
          <a:prstGeom prst="rect">
            <a:avLst/>
          </a:prstGeom>
          <a:noFill/>
        </p:spPr>
        <p:txBody>
          <a:bodyPr wrap="square" rtlCol="0">
            <a:spAutoFit/>
          </a:bodyPr>
          <a:lstStyle/>
          <a:p>
            <a:r>
              <a:rPr lang="en-US" sz="2400" b="1" dirty="0" smtClean="0"/>
              <a:t>Caterpillar track</a:t>
            </a:r>
            <a:r>
              <a:rPr lang="en-US" sz="2400" dirty="0"/>
              <a:t>, also called </a:t>
            </a:r>
            <a:r>
              <a:rPr lang="en-US" sz="2400" b="1" dirty="0"/>
              <a:t>tank </a:t>
            </a:r>
            <a:r>
              <a:rPr lang="en-US" sz="2400" b="1" dirty="0" smtClean="0"/>
              <a:t>thread</a:t>
            </a:r>
            <a:r>
              <a:rPr lang="en-US" sz="2400" dirty="0"/>
              <a:t> </a:t>
            </a:r>
            <a:r>
              <a:rPr lang="en-US" sz="2400" dirty="0" smtClean="0"/>
              <a:t>or</a:t>
            </a:r>
            <a:r>
              <a:rPr lang="en-US" sz="2400" b="1" dirty="0" smtClean="0"/>
              <a:t> </a:t>
            </a:r>
            <a:r>
              <a:rPr lang="en-US" sz="2400" b="1" dirty="0"/>
              <a:t>Continuous</a:t>
            </a:r>
            <a:r>
              <a:rPr lang="en-US" sz="2400" b="1" dirty="0" smtClean="0"/>
              <a:t> </a:t>
            </a:r>
            <a:r>
              <a:rPr lang="en-US" sz="2400" b="1" dirty="0"/>
              <a:t>track</a:t>
            </a:r>
            <a:r>
              <a:rPr lang="en-US" sz="2400" dirty="0"/>
              <a:t>, is a system of vehicle propulsion in which a continuous band of treads or track plates is driven by two or more </a:t>
            </a:r>
            <a:r>
              <a:rPr lang="en-US" sz="2400" dirty="0" smtClean="0"/>
              <a:t>wheels.</a:t>
            </a:r>
          </a:p>
          <a:p>
            <a:r>
              <a:rPr lang="en-US" sz="2400" dirty="0"/>
              <a:t>The large surface area of the tracks distributes the weight of the vehicle better than steel or rubber </a:t>
            </a:r>
            <a:r>
              <a:rPr lang="en-US" sz="2400" dirty="0" err="1"/>
              <a:t>tyres</a:t>
            </a:r>
            <a:r>
              <a:rPr lang="en-US" sz="2400" dirty="0"/>
              <a:t> on an equivalent vehicle, enabling a continuous tracked vehicle to traverse soft ground with less likelihood of becoming stuck due to sinking</a:t>
            </a:r>
            <a:r>
              <a:rPr lang="en-US" sz="2400" dirty="0" smtClean="0"/>
              <a:t>.</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7928" y="1970468"/>
            <a:ext cx="3983060" cy="39830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530" y="1970468"/>
            <a:ext cx="3831855" cy="3831855"/>
          </a:xfrm>
          <a:prstGeom prst="rect">
            <a:avLst/>
          </a:prstGeom>
        </p:spPr>
      </p:pic>
    </p:spTree>
    <p:extLst>
      <p:ext uri="{BB962C8B-B14F-4D97-AF65-F5344CB8AC3E}">
        <p14:creationId xmlns:p14="http://schemas.microsoft.com/office/powerpoint/2010/main" val="1421217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4157" y="1651048"/>
            <a:ext cx="10522226" cy="4524315"/>
          </a:xfrm>
          <a:prstGeom prst="rect">
            <a:avLst/>
          </a:prstGeom>
          <a:noFill/>
        </p:spPr>
        <p:txBody>
          <a:bodyPr wrap="square" rtlCol="0">
            <a:spAutoFit/>
          </a:bodyPr>
          <a:lstStyle/>
          <a:p>
            <a:r>
              <a:rPr lang="en-US" sz="2400" dirty="0"/>
              <a:t>A </a:t>
            </a:r>
            <a:r>
              <a:rPr lang="en-US" sz="2400" b="1" dirty="0"/>
              <a:t>chassis</a:t>
            </a:r>
            <a:r>
              <a:rPr lang="en-US" sz="2400" dirty="0"/>
              <a:t> </a:t>
            </a:r>
            <a:r>
              <a:rPr lang="en-US" sz="2400" dirty="0" smtClean="0"/>
              <a:t>consists </a:t>
            </a:r>
            <a:r>
              <a:rPr lang="en-US" sz="2400" dirty="0"/>
              <a:t>of an internal framework that supports a manmade object in its construction and use. It is analogous to an animal's skeleton. An example of a chassis is the underpart of a motor vehicle, consisting of the frame (on which the body is mounted). </a:t>
            </a:r>
            <a:endParaRPr lang="en-US" sz="2400" dirty="0" smtClean="0"/>
          </a:p>
          <a:p>
            <a:endParaRPr lang="en-US" sz="2400" dirty="0" smtClean="0"/>
          </a:p>
          <a:p>
            <a:r>
              <a:rPr lang="en-US" sz="2400" dirty="0" smtClean="0"/>
              <a:t>Incase of robotics, the base, on which all the components (mainly Motors) are assembled together is called the chassis. One can buy ready-made chassis or else, can make on their own from different materials like wood, ply wood, plastic, metals etc. Some popular types of chassis are:</a:t>
            </a:r>
          </a:p>
          <a:p>
            <a:r>
              <a:rPr lang="en-US" sz="2400" dirty="0" smtClean="0"/>
              <a:t>1&gt; Metallic Chassis</a:t>
            </a:r>
          </a:p>
          <a:p>
            <a:r>
              <a:rPr lang="en-US" sz="2400" dirty="0" smtClean="0"/>
              <a:t>2&gt; Plastic Chassis</a:t>
            </a:r>
          </a:p>
          <a:p>
            <a:r>
              <a:rPr lang="en-US" sz="2400" dirty="0" smtClean="0"/>
              <a:t>3&gt; Wooden Chassis</a:t>
            </a:r>
            <a:endParaRPr lang="en-US" sz="2400" dirty="0"/>
          </a:p>
        </p:txBody>
      </p:sp>
      <p:sp>
        <p:nvSpPr>
          <p:cNvPr id="3" name="Rectangle 2"/>
          <p:cNvSpPr/>
          <p:nvPr/>
        </p:nvSpPr>
        <p:spPr>
          <a:xfrm>
            <a:off x="4695233" y="727718"/>
            <a:ext cx="243047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Chassis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730821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619" y="1074255"/>
            <a:ext cx="4762500" cy="4762500"/>
          </a:xfrm>
          <a:prstGeom prst="rect">
            <a:avLst/>
          </a:prstGeom>
        </p:spPr>
      </p:pic>
      <p:sp>
        <p:nvSpPr>
          <p:cNvPr id="4" name="Rectangle 3"/>
          <p:cNvSpPr/>
          <p:nvPr/>
        </p:nvSpPr>
        <p:spPr>
          <a:xfrm>
            <a:off x="1759475" y="2039682"/>
            <a:ext cx="3398687" cy="2585323"/>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Assembled</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Bot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55" y="1112535"/>
            <a:ext cx="10389616" cy="4500409"/>
          </a:xfrm>
          <a:prstGeom prst="rect">
            <a:avLst/>
          </a:prstGeom>
        </p:spPr>
      </p:pic>
    </p:spTree>
    <p:extLst>
      <p:ext uri="{BB962C8B-B14F-4D97-AF65-F5344CB8AC3E}">
        <p14:creationId xmlns:p14="http://schemas.microsoft.com/office/powerpoint/2010/main" val="1378419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614" y="2413544"/>
            <a:ext cx="9749307" cy="1938992"/>
          </a:xfrm>
          <a:prstGeom prst="rect">
            <a:avLst/>
          </a:prstGeom>
          <a:noFill/>
        </p:spPr>
        <p:txBody>
          <a:bodyPr wrap="square" lIns="91440" tIns="45720" rIns="91440" bIns="45720">
            <a:spAutoFit/>
          </a:bodyPr>
          <a:lstStyle/>
          <a:p>
            <a:pPr algn="ctr"/>
            <a:r>
              <a:rPr lang="en-US" sz="12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CONTENTS</a:t>
            </a:r>
            <a:endParaRPr lang="en-US" sz="1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926536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9475" y="662016"/>
            <a:ext cx="492154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DPDT Switches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1223494" y="1751527"/>
            <a:ext cx="9813700" cy="1631216"/>
          </a:xfrm>
          <a:prstGeom prst="rect">
            <a:avLst/>
          </a:prstGeom>
          <a:noFill/>
        </p:spPr>
        <p:txBody>
          <a:bodyPr wrap="square" rtlCol="0">
            <a:spAutoFit/>
          </a:bodyPr>
          <a:lstStyle/>
          <a:p>
            <a:r>
              <a:rPr lang="en-US" sz="2000" dirty="0" smtClean="0"/>
              <a:t>A DPDT switch means a Double Pole Double Toggle switch. Basically, it is a combination of 2 SPDT switch.</a:t>
            </a:r>
          </a:p>
          <a:p>
            <a:r>
              <a:rPr lang="en-US" sz="2000" dirty="0" smtClean="0"/>
              <a:t>Adding </a:t>
            </a:r>
            <a:r>
              <a:rPr lang="en-US" sz="2000" dirty="0"/>
              <a:t>another pole to the SPDT creates a double-pole, double-throw (</a:t>
            </a:r>
            <a:r>
              <a:rPr lang="en-US" sz="2000" b="1" dirty="0"/>
              <a:t>DPDT</a:t>
            </a:r>
            <a:r>
              <a:rPr lang="en-US" sz="2000" dirty="0"/>
              <a:t>) switch. </a:t>
            </a:r>
            <a:r>
              <a:rPr lang="en-US" sz="2000" dirty="0" smtClean="0"/>
              <a:t>Here </a:t>
            </a:r>
            <a:r>
              <a:rPr lang="en-US" sz="2000" dirty="0"/>
              <a:t>two SPDT switches, which can control two separate circuits, but are always switched together by a single actuator. DPDTs should have </a:t>
            </a:r>
            <a:r>
              <a:rPr lang="en-US" sz="2000" b="1" dirty="0"/>
              <a:t>six terminals</a:t>
            </a:r>
            <a:r>
              <a:rPr lang="en-US" sz="20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120" y="5237549"/>
            <a:ext cx="2869842" cy="8250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677" y="3702606"/>
            <a:ext cx="3533790" cy="242741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120" y="3702606"/>
            <a:ext cx="2869842" cy="825079"/>
          </a:xfrm>
          <a:prstGeom prst="rect">
            <a:avLst/>
          </a:prstGeom>
        </p:spPr>
      </p:pic>
      <p:sp>
        <p:nvSpPr>
          <p:cNvPr id="7" name="Cross 6"/>
          <p:cNvSpPr/>
          <p:nvPr/>
        </p:nvSpPr>
        <p:spPr>
          <a:xfrm>
            <a:off x="3412901" y="4636394"/>
            <a:ext cx="528033" cy="502276"/>
          </a:xfrm>
          <a:prstGeom prst="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qual 7"/>
          <p:cNvSpPr/>
          <p:nvPr/>
        </p:nvSpPr>
        <p:spPr>
          <a:xfrm>
            <a:off x="5183745" y="4312329"/>
            <a:ext cx="1189149" cy="1070438"/>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054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9475" y="662016"/>
            <a:ext cx="492154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DPDT Switches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080" y="2294726"/>
            <a:ext cx="4064000" cy="3048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038" y="2294726"/>
            <a:ext cx="3175000" cy="3048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39" y="2525866"/>
            <a:ext cx="2352040" cy="2585720"/>
          </a:xfrm>
          <a:prstGeom prst="rect">
            <a:avLst/>
          </a:prstGeom>
        </p:spPr>
      </p:pic>
    </p:spTree>
    <p:extLst>
      <p:ext uri="{BB962C8B-B14F-4D97-AF65-F5344CB8AC3E}">
        <p14:creationId xmlns:p14="http://schemas.microsoft.com/office/powerpoint/2010/main" val="1634470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9475" y="662016"/>
            <a:ext cx="492154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DPDT Switches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539" y="2525866"/>
            <a:ext cx="2352040" cy="25857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1264" y="2294726"/>
            <a:ext cx="2916936" cy="3048000"/>
          </a:xfrm>
          <a:prstGeom prst="rect">
            <a:avLst/>
          </a:prstGeom>
        </p:spPr>
      </p:pic>
      <p:sp>
        <p:nvSpPr>
          <p:cNvPr id="4" name="Rectangle 3"/>
          <p:cNvSpPr/>
          <p:nvPr/>
        </p:nvSpPr>
        <p:spPr>
          <a:xfrm>
            <a:off x="1857948" y="2525866"/>
            <a:ext cx="1785905" cy="2585720"/>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Oval 7"/>
          <p:cNvSpPr/>
          <p:nvPr/>
        </p:nvSpPr>
        <p:spPr>
          <a:xfrm>
            <a:off x="2156106" y="2825676"/>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3035730" y="282567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2156106" y="3662862"/>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3035729" y="450004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2132216" y="450004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3035728" y="3662861"/>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219376" y="3351134"/>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8188418" y="425229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ounded Rectangle 4"/>
          <p:cNvSpPr/>
          <p:nvPr/>
        </p:nvSpPr>
        <p:spPr>
          <a:xfrm>
            <a:off x="2191246" y="2876076"/>
            <a:ext cx="241445" cy="94264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Rounded Rectangle 23"/>
          <p:cNvSpPr/>
          <p:nvPr/>
        </p:nvSpPr>
        <p:spPr>
          <a:xfrm>
            <a:off x="3073622" y="2891725"/>
            <a:ext cx="241445" cy="94264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51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1000"/>
                                        <p:tgtEl>
                                          <p:spTgt spid="1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17"/>
                                        </p:tgtEl>
                                        <p:attrNameLst>
                                          <p:attrName>fillcolor</p:attrName>
                                        </p:attrNameLst>
                                      </p:cBhvr>
                                      <p:to>
                                        <a:schemeClr val="accent2"/>
                                      </p:to>
                                    </p:animClr>
                                    <p:set>
                                      <p:cBhvr>
                                        <p:cTn id="15" dur="500" fill="hold"/>
                                        <p:tgtEl>
                                          <p:spTgt spid="17"/>
                                        </p:tgtEl>
                                        <p:attrNameLst>
                                          <p:attrName>fill.type</p:attrName>
                                        </p:attrNameLst>
                                      </p:cBhvr>
                                      <p:to>
                                        <p:strVal val="solid"/>
                                      </p:to>
                                    </p:set>
                                    <p:set>
                                      <p:cBhvr>
                                        <p:cTn id="16" dur="500" fill="hold"/>
                                        <p:tgtEl>
                                          <p:spTgt spid="17"/>
                                        </p:tgtEl>
                                        <p:attrNameLst>
                                          <p:attrName>fill.on</p:attrName>
                                        </p:attrNameLst>
                                      </p:cBhvr>
                                      <p:to>
                                        <p:strVal val="true"/>
                                      </p:to>
                                    </p:set>
                                  </p:childTnLst>
                                </p:cTn>
                              </p:par>
                            </p:childTnLst>
                          </p:cTn>
                        </p:par>
                        <p:par>
                          <p:cTn id="17" fill="hold">
                            <p:stCondLst>
                              <p:cond delay="500"/>
                            </p:stCondLst>
                            <p:childTnLst>
                              <p:par>
                                <p:cTn id="18" presetID="1" presetClass="emph" presetSubtype="2" fill="hold" nodeType="afterEffect">
                                  <p:stCondLst>
                                    <p:cond delay="0"/>
                                  </p:stCondLst>
                                  <p:childTnLst>
                                    <p:animClr clrSpc="rgb" dir="cw">
                                      <p:cBhvr>
                                        <p:cTn id="19" dur="500" fill="hold"/>
                                        <p:tgtEl>
                                          <p:spTgt spid="16"/>
                                        </p:tgtEl>
                                        <p:attrNameLst>
                                          <p:attrName>fillcolor</p:attrName>
                                        </p:attrNameLst>
                                      </p:cBhvr>
                                      <p:to>
                                        <a:schemeClr val="folHlink"/>
                                      </p:to>
                                    </p:animClr>
                                    <p:set>
                                      <p:cBhvr>
                                        <p:cTn id="20" dur="500" fill="hold"/>
                                        <p:tgtEl>
                                          <p:spTgt spid="16"/>
                                        </p:tgtEl>
                                        <p:attrNameLst>
                                          <p:attrName>fill.type</p:attrName>
                                        </p:attrNameLst>
                                      </p:cBhvr>
                                      <p:to>
                                        <p:strVal val="solid"/>
                                      </p:to>
                                    </p:set>
                                    <p:set>
                                      <p:cBhvr>
                                        <p:cTn id="21" dur="500" fill="hold"/>
                                        <p:tgtEl>
                                          <p:spTgt spid="16"/>
                                        </p:tgtEl>
                                        <p:attrNameLst>
                                          <p:attrName>fill.on</p:attrName>
                                        </p:attrNameLst>
                                      </p:cBhvr>
                                      <p:to>
                                        <p:strVal val="true"/>
                                      </p:to>
                                    </p:set>
                                  </p:childTnLst>
                                </p:cTn>
                              </p:par>
                            </p:childTnLst>
                          </p:cTn>
                        </p:par>
                        <p:par>
                          <p:cTn id="22" fill="hold">
                            <p:stCondLst>
                              <p:cond delay="1000"/>
                            </p:stCondLst>
                            <p:childTnLst>
                              <p:par>
                                <p:cTn id="23" presetID="1" presetClass="emph" presetSubtype="2" fill="hold" nodeType="afterEffect">
                                  <p:stCondLst>
                                    <p:cond delay="0"/>
                                  </p:stCondLst>
                                  <p:childTnLst>
                                    <p:animClr clrSpc="rgb" dir="cw">
                                      <p:cBhvr>
                                        <p:cTn id="24" dur="500" fill="hold"/>
                                        <p:tgtEl>
                                          <p:spTgt spid="12"/>
                                        </p:tgtEl>
                                        <p:attrNameLst>
                                          <p:attrName>fillcolor</p:attrName>
                                        </p:attrNameLst>
                                      </p:cBhvr>
                                      <p:to>
                                        <a:schemeClr val="hlink"/>
                                      </p:to>
                                    </p:animClr>
                                    <p:set>
                                      <p:cBhvr>
                                        <p:cTn id="25" dur="500" fill="hold"/>
                                        <p:tgtEl>
                                          <p:spTgt spid="12"/>
                                        </p:tgtEl>
                                        <p:attrNameLst>
                                          <p:attrName>fill.type</p:attrName>
                                        </p:attrNameLst>
                                      </p:cBhvr>
                                      <p:to>
                                        <p:strVal val="solid"/>
                                      </p:to>
                                    </p:set>
                                    <p:set>
                                      <p:cBhvr>
                                        <p:cTn id="26" dur="500" fill="hold"/>
                                        <p:tgtEl>
                                          <p:spTgt spid="12"/>
                                        </p:tgtEl>
                                        <p:attrNameLst>
                                          <p:attrName>fill.on</p:attrName>
                                        </p:attrNameLst>
                                      </p:cBhvr>
                                      <p:to>
                                        <p:strVal val="true"/>
                                      </p:to>
                                    </p:set>
                                  </p:childTnLst>
                                </p:cTn>
                              </p:par>
                            </p:childTnLst>
                          </p:cTn>
                        </p:par>
                        <p:par>
                          <p:cTn id="27" fill="hold">
                            <p:stCondLst>
                              <p:cond delay="1500"/>
                            </p:stCondLst>
                            <p:childTnLst>
                              <p:par>
                                <p:cTn id="28" presetID="1" presetClass="emph" presetSubtype="2" fill="hold" nodeType="afterEffect">
                                  <p:stCondLst>
                                    <p:cond delay="0"/>
                                  </p:stCondLst>
                                  <p:childTnLst>
                                    <p:animClr clrSpc="rgb" dir="cw">
                                      <p:cBhvr>
                                        <p:cTn id="29" dur="500" fill="hold"/>
                                        <p:tgtEl>
                                          <p:spTgt spid="13"/>
                                        </p:tgtEl>
                                        <p:attrNameLst>
                                          <p:attrName>fillcolor</p:attrName>
                                        </p:attrNameLst>
                                      </p:cBhvr>
                                      <p:to>
                                        <a:schemeClr val="accent1"/>
                                      </p:to>
                                    </p:animClr>
                                    <p:set>
                                      <p:cBhvr>
                                        <p:cTn id="30" dur="500" fill="hold"/>
                                        <p:tgtEl>
                                          <p:spTgt spid="13"/>
                                        </p:tgtEl>
                                        <p:attrNameLst>
                                          <p:attrName>fill.type</p:attrName>
                                        </p:attrNameLst>
                                      </p:cBhvr>
                                      <p:to>
                                        <p:strVal val="solid"/>
                                      </p:to>
                                    </p:set>
                                    <p:set>
                                      <p:cBhvr>
                                        <p:cTn id="31" dur="500" fill="hold"/>
                                        <p:tgtEl>
                                          <p:spTgt spid="13"/>
                                        </p:tgtEl>
                                        <p:attrNameLst>
                                          <p:attrName>fill.on</p:attrName>
                                        </p:attrNameLst>
                                      </p:cBhvr>
                                      <p:to>
                                        <p:strVal val="true"/>
                                      </p:to>
                                    </p:set>
                                  </p:childTnLst>
                                </p:cTn>
                              </p:par>
                            </p:childTnLst>
                          </p:cTn>
                        </p:par>
                        <p:par>
                          <p:cTn id="32" fill="hold">
                            <p:stCondLst>
                              <p:cond delay="2000"/>
                            </p:stCondLst>
                            <p:childTnLst>
                              <p:par>
                                <p:cTn id="33" presetID="1" presetClass="emph" presetSubtype="2" fill="hold" nodeType="afterEffect">
                                  <p:stCondLst>
                                    <p:cond delay="0"/>
                                  </p:stCondLst>
                                  <p:childTnLst>
                                    <p:animClr clrSpc="rgb" dir="cw">
                                      <p:cBhvr>
                                        <p:cTn id="34" dur="500" fill="hold"/>
                                        <p:tgtEl>
                                          <p:spTgt spid="8"/>
                                        </p:tgtEl>
                                        <p:attrNameLst>
                                          <p:attrName>fillcolor</p:attrName>
                                        </p:attrNameLst>
                                      </p:cBhvr>
                                      <p:to>
                                        <a:schemeClr val="accent1"/>
                                      </p:to>
                                    </p:animClr>
                                    <p:set>
                                      <p:cBhvr>
                                        <p:cTn id="35" dur="500" fill="hold"/>
                                        <p:tgtEl>
                                          <p:spTgt spid="8"/>
                                        </p:tgtEl>
                                        <p:attrNameLst>
                                          <p:attrName>fill.type</p:attrName>
                                        </p:attrNameLst>
                                      </p:cBhvr>
                                      <p:to>
                                        <p:strVal val="solid"/>
                                      </p:to>
                                    </p:set>
                                    <p:set>
                                      <p:cBhvr>
                                        <p:cTn id="36" dur="500" fill="hold"/>
                                        <p:tgtEl>
                                          <p:spTgt spid="8"/>
                                        </p:tgtEl>
                                        <p:attrNameLst>
                                          <p:attrName>fill.on</p:attrName>
                                        </p:attrNameLst>
                                      </p:cBhvr>
                                      <p:to>
                                        <p:strVal val="true"/>
                                      </p:to>
                                    </p:se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9475" y="662016"/>
            <a:ext cx="492154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DPDT Switches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539" y="2525866"/>
            <a:ext cx="2352040" cy="25857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1264" y="2294726"/>
            <a:ext cx="2916936" cy="3048000"/>
          </a:xfrm>
          <a:prstGeom prst="rect">
            <a:avLst/>
          </a:prstGeom>
        </p:spPr>
      </p:pic>
      <p:sp>
        <p:nvSpPr>
          <p:cNvPr id="4" name="Rectangle 3"/>
          <p:cNvSpPr/>
          <p:nvPr/>
        </p:nvSpPr>
        <p:spPr>
          <a:xfrm>
            <a:off x="1857948" y="2525866"/>
            <a:ext cx="1785905" cy="2585720"/>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Oval 7"/>
          <p:cNvSpPr/>
          <p:nvPr/>
        </p:nvSpPr>
        <p:spPr>
          <a:xfrm>
            <a:off x="2147851" y="3669441"/>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3027475" y="366944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2147851" y="450662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3027472" y="2832254"/>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2118991" y="2832254"/>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3027473" y="4506626"/>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203754" y="4252293"/>
            <a:ext cx="314382"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8219375" y="336304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ounded Rectangle 4"/>
          <p:cNvSpPr/>
          <p:nvPr/>
        </p:nvSpPr>
        <p:spPr>
          <a:xfrm>
            <a:off x="2182991" y="3719841"/>
            <a:ext cx="241445" cy="94264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Rounded Rectangle 23"/>
          <p:cNvSpPr/>
          <p:nvPr/>
        </p:nvSpPr>
        <p:spPr>
          <a:xfrm>
            <a:off x="3065367" y="3735490"/>
            <a:ext cx="241445" cy="94264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7"/>
                                        </p:tgtEl>
                                        <p:attrNameLst>
                                          <p:attrName>fillcolor</p:attrName>
                                        </p:attrNameLst>
                                      </p:cBhvr>
                                      <p:to>
                                        <a:schemeClr val="accent2"/>
                                      </p:to>
                                    </p:animClr>
                                    <p:set>
                                      <p:cBhvr>
                                        <p:cTn id="7" dur="500" fill="hold"/>
                                        <p:tgtEl>
                                          <p:spTgt spid="17"/>
                                        </p:tgtEl>
                                        <p:attrNameLst>
                                          <p:attrName>fill.type</p:attrName>
                                        </p:attrNameLst>
                                      </p:cBhvr>
                                      <p:to>
                                        <p:strVal val="solid"/>
                                      </p:to>
                                    </p:set>
                                    <p:set>
                                      <p:cBhvr>
                                        <p:cTn id="8" dur="500" fill="hold"/>
                                        <p:tgtEl>
                                          <p:spTgt spid="17"/>
                                        </p:tgtEl>
                                        <p:attrNameLst>
                                          <p:attrName>fill.on</p:attrName>
                                        </p:attrNameLst>
                                      </p:cBhvr>
                                      <p:to>
                                        <p:strVal val="true"/>
                                      </p:to>
                                    </p:set>
                                  </p:childTnLst>
                                </p:cTn>
                              </p:par>
                            </p:childTnLst>
                          </p:cTn>
                        </p:par>
                        <p:par>
                          <p:cTn id="9" fill="hold">
                            <p:stCondLst>
                              <p:cond delay="500"/>
                            </p:stCondLst>
                            <p:childTnLst>
                              <p:par>
                                <p:cTn id="10" presetID="1" presetClass="emph" presetSubtype="2" fill="hold" nodeType="afterEffect">
                                  <p:stCondLst>
                                    <p:cond delay="0"/>
                                  </p:stCondLst>
                                  <p:childTnLst>
                                    <p:animClr clrSpc="rgb" dir="cw">
                                      <p:cBhvr>
                                        <p:cTn id="11" dur="500" fill="hold"/>
                                        <p:tgtEl>
                                          <p:spTgt spid="16"/>
                                        </p:tgtEl>
                                        <p:attrNameLst>
                                          <p:attrName>fillcolor</p:attrName>
                                        </p:attrNameLst>
                                      </p:cBhvr>
                                      <p:to>
                                        <a:schemeClr val="folHlink"/>
                                      </p:to>
                                    </p:animClr>
                                    <p:set>
                                      <p:cBhvr>
                                        <p:cTn id="12" dur="500" fill="hold"/>
                                        <p:tgtEl>
                                          <p:spTgt spid="16"/>
                                        </p:tgtEl>
                                        <p:attrNameLst>
                                          <p:attrName>fill.type</p:attrName>
                                        </p:attrNameLst>
                                      </p:cBhvr>
                                      <p:to>
                                        <p:strVal val="solid"/>
                                      </p:to>
                                    </p:set>
                                    <p:set>
                                      <p:cBhvr>
                                        <p:cTn id="13" dur="500" fill="hold"/>
                                        <p:tgtEl>
                                          <p:spTgt spid="16"/>
                                        </p:tgtEl>
                                        <p:attrNameLst>
                                          <p:attrName>fill.on</p:attrName>
                                        </p:attrNameLst>
                                      </p:cBhvr>
                                      <p:to>
                                        <p:strVal val="true"/>
                                      </p:to>
                                    </p:set>
                                  </p:childTnLst>
                                </p:cTn>
                              </p:par>
                            </p:childTnLst>
                          </p:cTn>
                        </p:par>
                        <p:par>
                          <p:cTn id="14" fill="hold">
                            <p:stCondLst>
                              <p:cond delay="1000"/>
                            </p:stCondLst>
                            <p:childTnLst>
                              <p:par>
                                <p:cTn id="15" presetID="1" presetClass="emph" presetSubtype="2" fill="hold" nodeType="afterEffect">
                                  <p:stCondLst>
                                    <p:cond delay="0"/>
                                  </p:stCondLst>
                                  <p:childTnLst>
                                    <p:animClr clrSpc="rgb" dir="cw">
                                      <p:cBhvr>
                                        <p:cTn id="16" dur="500" fill="hold"/>
                                        <p:tgtEl>
                                          <p:spTgt spid="12"/>
                                        </p:tgtEl>
                                        <p:attrNameLst>
                                          <p:attrName>fillcolor</p:attrName>
                                        </p:attrNameLst>
                                      </p:cBhvr>
                                      <p:to>
                                        <a:schemeClr val="hlink"/>
                                      </p:to>
                                    </p:animClr>
                                    <p:set>
                                      <p:cBhvr>
                                        <p:cTn id="17" dur="500" fill="hold"/>
                                        <p:tgtEl>
                                          <p:spTgt spid="12"/>
                                        </p:tgtEl>
                                        <p:attrNameLst>
                                          <p:attrName>fill.type</p:attrName>
                                        </p:attrNameLst>
                                      </p:cBhvr>
                                      <p:to>
                                        <p:strVal val="solid"/>
                                      </p:to>
                                    </p:set>
                                    <p:set>
                                      <p:cBhvr>
                                        <p:cTn id="18" dur="500" fill="hold"/>
                                        <p:tgtEl>
                                          <p:spTgt spid="12"/>
                                        </p:tgtEl>
                                        <p:attrNameLst>
                                          <p:attrName>fill.on</p:attrName>
                                        </p:attrNameLst>
                                      </p:cBhvr>
                                      <p:to>
                                        <p:strVal val="true"/>
                                      </p:to>
                                    </p:set>
                                  </p:childTnLst>
                                </p:cTn>
                              </p:par>
                            </p:childTnLst>
                          </p:cTn>
                        </p:par>
                        <p:par>
                          <p:cTn id="19" fill="hold">
                            <p:stCondLst>
                              <p:cond delay="1500"/>
                            </p:stCondLst>
                            <p:childTnLst>
                              <p:par>
                                <p:cTn id="20" presetID="1" presetClass="emph" presetSubtype="2" fill="hold" nodeType="afterEffect">
                                  <p:stCondLst>
                                    <p:cond delay="0"/>
                                  </p:stCondLst>
                                  <p:childTnLst>
                                    <p:animClr clrSpc="rgb" dir="cw">
                                      <p:cBhvr>
                                        <p:cTn id="21" dur="500" fill="hold"/>
                                        <p:tgtEl>
                                          <p:spTgt spid="13"/>
                                        </p:tgtEl>
                                        <p:attrNameLst>
                                          <p:attrName>fillcolor</p:attrName>
                                        </p:attrNameLst>
                                      </p:cBhvr>
                                      <p:to>
                                        <a:schemeClr val="accent1"/>
                                      </p:to>
                                    </p:animClr>
                                    <p:set>
                                      <p:cBhvr>
                                        <p:cTn id="22" dur="500" fill="hold"/>
                                        <p:tgtEl>
                                          <p:spTgt spid="13"/>
                                        </p:tgtEl>
                                        <p:attrNameLst>
                                          <p:attrName>fill.type</p:attrName>
                                        </p:attrNameLst>
                                      </p:cBhvr>
                                      <p:to>
                                        <p:strVal val="solid"/>
                                      </p:to>
                                    </p:set>
                                    <p:set>
                                      <p:cBhvr>
                                        <p:cTn id="23" dur="500" fill="hold"/>
                                        <p:tgtEl>
                                          <p:spTgt spid="13"/>
                                        </p:tgtEl>
                                        <p:attrNameLst>
                                          <p:attrName>fill.on</p:attrName>
                                        </p:attrNameLst>
                                      </p:cBhvr>
                                      <p:to>
                                        <p:strVal val="true"/>
                                      </p:to>
                                    </p:set>
                                  </p:childTnLst>
                                </p:cTn>
                              </p:par>
                            </p:childTnLst>
                          </p:cTn>
                        </p:par>
                        <p:par>
                          <p:cTn id="24" fill="hold">
                            <p:stCondLst>
                              <p:cond delay="2000"/>
                            </p:stCondLst>
                            <p:childTnLst>
                              <p:par>
                                <p:cTn id="25" presetID="1" presetClass="emph" presetSubtype="2" fill="hold" nodeType="afterEffect">
                                  <p:stCondLst>
                                    <p:cond delay="0"/>
                                  </p:stCondLst>
                                  <p:childTnLst>
                                    <p:animClr clrSpc="rgb" dir="cw">
                                      <p:cBhvr>
                                        <p:cTn id="26" dur="500" fill="hold"/>
                                        <p:tgtEl>
                                          <p:spTgt spid="8"/>
                                        </p:tgtEl>
                                        <p:attrNameLst>
                                          <p:attrName>fillcolor</p:attrName>
                                        </p:attrNameLst>
                                      </p:cBhvr>
                                      <p:to>
                                        <a:schemeClr val="accent1"/>
                                      </p:to>
                                    </p:animClr>
                                    <p:set>
                                      <p:cBhvr>
                                        <p:cTn id="27" dur="500" fill="hold"/>
                                        <p:tgtEl>
                                          <p:spTgt spid="8"/>
                                        </p:tgtEl>
                                        <p:attrNameLst>
                                          <p:attrName>fill.type</p:attrName>
                                        </p:attrNameLst>
                                      </p:cBhvr>
                                      <p:to>
                                        <p:strVal val="solid"/>
                                      </p:to>
                                    </p:set>
                                    <p:set>
                                      <p:cBhvr>
                                        <p:cTn id="28" dur="500" fill="hold"/>
                                        <p:tgtEl>
                                          <p:spTgt spid="8"/>
                                        </p:tgtEl>
                                        <p:attrNameLst>
                                          <p:attrName>fill.on</p:attrName>
                                        </p:attrNameLst>
                                      </p:cBhvr>
                                      <p:to>
                                        <p:strVal val="tru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8618" y="662016"/>
            <a:ext cx="8403261"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Connecting a DPDT Switch</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With a DC Motor</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Rectangle 8"/>
          <p:cNvSpPr/>
          <p:nvPr/>
        </p:nvSpPr>
        <p:spPr>
          <a:xfrm>
            <a:off x="4599284" y="3348050"/>
            <a:ext cx="1629523" cy="1970821"/>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0661" y="2818167"/>
            <a:ext cx="2610888" cy="2909661"/>
          </a:xfrm>
          <a:prstGeom prst="rect">
            <a:avLst/>
          </a:prstGeom>
        </p:spPr>
      </p:pic>
      <p:sp>
        <p:nvSpPr>
          <p:cNvPr id="13" name="Oval 12"/>
          <p:cNvSpPr/>
          <p:nvPr/>
        </p:nvSpPr>
        <p:spPr>
          <a:xfrm>
            <a:off x="578188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74821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760952" y="4177596"/>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4748217" y="417878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760952" y="348398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8459435" y="4567910"/>
            <a:ext cx="100640" cy="15255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593705" y="4547040"/>
            <a:ext cx="136277" cy="107188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874081" y="2993044"/>
            <a:ext cx="88979" cy="981614"/>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783168" y="2586022"/>
            <a:ext cx="81872" cy="15713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113515">
            <a:off x="5356018" y="3412048"/>
            <a:ext cx="102421" cy="18452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4760413" y="347611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rot="19398724">
            <a:off x="5371021" y="3397287"/>
            <a:ext cx="105546" cy="187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7181333" y="3845629"/>
            <a:ext cx="1775791" cy="1287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 volt DC </a:t>
            </a:r>
          </a:p>
          <a:p>
            <a:pPr algn="ctr"/>
            <a:r>
              <a:rPr lang="en-US" dirty="0" smtClean="0"/>
              <a:t>Power Supply</a:t>
            </a:r>
          </a:p>
        </p:txBody>
      </p:sp>
      <p:sp>
        <p:nvSpPr>
          <p:cNvPr id="22" name="Oval 21"/>
          <p:cNvSpPr/>
          <p:nvPr/>
        </p:nvSpPr>
        <p:spPr>
          <a:xfrm>
            <a:off x="9438205" y="3705554"/>
            <a:ext cx="1737360" cy="1736035"/>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821426" y="2586022"/>
            <a:ext cx="6043614" cy="801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21426" y="2598479"/>
            <a:ext cx="112256" cy="10308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98580" y="6000669"/>
            <a:ext cx="4461495" cy="927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81315" y="5539409"/>
            <a:ext cx="1048667" cy="7951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55380" y="4287945"/>
            <a:ext cx="108232" cy="133097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71067" y="4287944"/>
            <a:ext cx="810249" cy="9093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148748" y="4213967"/>
            <a:ext cx="616226" cy="707886"/>
          </a:xfrm>
          <a:prstGeom prst="rect">
            <a:avLst/>
          </a:prstGeom>
          <a:noFill/>
        </p:spPr>
        <p:txBody>
          <a:bodyPr wrap="square" rtlCol="0">
            <a:spAutoFit/>
          </a:bodyPr>
          <a:lstStyle/>
          <a:p>
            <a:r>
              <a:rPr lang="en-US" sz="4000" dirty="0" smtClean="0"/>
              <a:t>+</a:t>
            </a:r>
            <a:endParaRPr lang="en-US" sz="4000" dirty="0"/>
          </a:p>
        </p:txBody>
      </p:sp>
      <p:pic>
        <p:nvPicPr>
          <p:cNvPr id="32" name="Picture 3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534783" y="3781526"/>
            <a:ext cx="1572768" cy="1572768"/>
          </a:xfrm>
          <a:prstGeom prst="rect">
            <a:avLst/>
          </a:prstGeom>
        </p:spPr>
      </p:pic>
      <p:sp>
        <p:nvSpPr>
          <p:cNvPr id="34" name="Rectangle 33"/>
          <p:cNvSpPr/>
          <p:nvPr/>
        </p:nvSpPr>
        <p:spPr>
          <a:xfrm>
            <a:off x="4098581" y="4329316"/>
            <a:ext cx="82982" cy="17641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98580" y="4279758"/>
            <a:ext cx="849699" cy="991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1067" y="2973089"/>
            <a:ext cx="4091993" cy="9245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874404" y="2993043"/>
            <a:ext cx="106822" cy="63626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511529" y="5000351"/>
            <a:ext cx="616226" cy="707886"/>
          </a:xfrm>
          <a:prstGeom prst="rect">
            <a:avLst/>
          </a:prstGeom>
          <a:noFill/>
        </p:spPr>
        <p:txBody>
          <a:bodyPr wrap="square" rtlCol="0">
            <a:spAutoFit/>
          </a:bodyPr>
          <a:lstStyle/>
          <a:p>
            <a:r>
              <a:rPr lang="en-US" sz="4000" dirty="0" smtClean="0"/>
              <a:t>+</a:t>
            </a:r>
            <a:endParaRPr lang="en-US" sz="4000" dirty="0"/>
          </a:p>
        </p:txBody>
      </p:sp>
      <p:sp>
        <p:nvSpPr>
          <p:cNvPr id="46" name="TextBox 45"/>
          <p:cNvSpPr txBox="1"/>
          <p:nvPr/>
        </p:nvSpPr>
        <p:spPr>
          <a:xfrm>
            <a:off x="6206840" y="3974658"/>
            <a:ext cx="616226" cy="1015663"/>
          </a:xfrm>
          <a:prstGeom prst="rect">
            <a:avLst/>
          </a:prstGeom>
          <a:noFill/>
        </p:spPr>
        <p:txBody>
          <a:bodyPr wrap="square" rtlCol="0">
            <a:spAutoFit/>
          </a:bodyPr>
          <a:lstStyle/>
          <a:p>
            <a:r>
              <a:rPr lang="en-US" sz="6000" dirty="0"/>
              <a:t>-</a:t>
            </a:r>
          </a:p>
        </p:txBody>
      </p:sp>
      <p:sp>
        <p:nvSpPr>
          <p:cNvPr id="47" name="TextBox 46"/>
          <p:cNvSpPr txBox="1"/>
          <p:nvPr/>
        </p:nvSpPr>
        <p:spPr>
          <a:xfrm>
            <a:off x="7118466" y="4717081"/>
            <a:ext cx="616226" cy="1015663"/>
          </a:xfrm>
          <a:prstGeom prst="rect">
            <a:avLst/>
          </a:prstGeom>
          <a:noFill/>
        </p:spPr>
        <p:txBody>
          <a:bodyPr wrap="square" rtlCol="0">
            <a:spAutoFit/>
          </a:bodyPr>
          <a:lstStyle/>
          <a:p>
            <a:r>
              <a:rPr lang="en-US" sz="6000" dirty="0"/>
              <a:t>-</a:t>
            </a:r>
          </a:p>
        </p:txBody>
      </p:sp>
    </p:spTree>
    <p:extLst>
      <p:ext uri="{BB962C8B-B14F-4D97-AF65-F5344CB8AC3E}">
        <p14:creationId xmlns:p14="http://schemas.microsoft.com/office/powerpoint/2010/main" val="3523267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inVertical)">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ircle(in)">
                                      <p:cBhvr>
                                        <p:cTn id="16" dur="2000"/>
                                        <p:tgtEl>
                                          <p:spTgt spid="3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circle(in)">
                                      <p:cBhvr>
                                        <p:cTn id="19" dur="2000"/>
                                        <p:tgtEl>
                                          <p:spTgt spid="34"/>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circle(in)">
                                      <p:cBhvr>
                                        <p:cTn id="25" dur="2000"/>
                                        <p:tgtEl>
                                          <p:spTgt spid="3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circle(in)">
                                      <p:cBhvr>
                                        <p:cTn id="28" dur="2000"/>
                                        <p:tgtEl>
                                          <p:spTgt spid="36"/>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circle(in)">
                                      <p:cBhvr>
                                        <p:cTn id="31" dur="2000"/>
                                        <p:tgtEl>
                                          <p:spTgt spid="2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circle(in)">
                                      <p:cBhvr>
                                        <p:cTn id="34" dur="2000"/>
                                        <p:tgtEl>
                                          <p:spTgt spid="2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ircle(in)">
                                      <p:cBhvr>
                                        <p:cTn id="37" dur="2000"/>
                                        <p:tgtEl>
                                          <p:spTgt spid="28"/>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circle(in)">
                                      <p:cBhvr>
                                        <p:cTn id="53" dur="2000"/>
                                        <p:tgtEl>
                                          <p:spTgt spid="24"/>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circle(in)">
                                      <p:cBhvr>
                                        <p:cTn id="59" dur="2000"/>
                                        <p:tgtEl>
                                          <p:spTgt spid="39"/>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circle(in)">
                                      <p:cBhvr>
                                        <p:cTn id="6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20" grpId="0" animBg="1"/>
      <p:bldP spid="19" grpId="0" animBg="1"/>
      <p:bldP spid="23" grpId="0" animBg="1"/>
      <p:bldP spid="24" grpId="0" animBg="1"/>
      <p:bldP spid="25" grpId="0" animBg="1"/>
      <p:bldP spid="26" grpId="0" animBg="1"/>
      <p:bldP spid="27" grpId="0" animBg="1"/>
      <p:bldP spid="28" grpId="0" animBg="1"/>
      <p:bldP spid="30" grpId="0"/>
      <p:bldP spid="34" grpId="0" animBg="1"/>
      <p:bldP spid="35" grpId="0" animBg="1"/>
      <p:bldP spid="38" grpId="0" animBg="1"/>
      <p:bldP spid="39" grpId="0" animBg="1"/>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8618" y="662016"/>
            <a:ext cx="8403261"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Connecting a DPDT Switch</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With a DC Motor</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Rectangle 8"/>
          <p:cNvSpPr/>
          <p:nvPr/>
        </p:nvSpPr>
        <p:spPr>
          <a:xfrm>
            <a:off x="4599284" y="3348050"/>
            <a:ext cx="1629523" cy="1970821"/>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0661" y="2818167"/>
            <a:ext cx="2610888" cy="2909661"/>
          </a:xfrm>
          <a:prstGeom prst="rect">
            <a:avLst/>
          </a:prstGeom>
        </p:spPr>
      </p:pic>
      <p:sp>
        <p:nvSpPr>
          <p:cNvPr id="11" name="Oval 10"/>
          <p:cNvSpPr/>
          <p:nvPr/>
        </p:nvSpPr>
        <p:spPr>
          <a:xfrm>
            <a:off x="2936288" y="4717081"/>
            <a:ext cx="314382"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prstClr val="white"/>
              </a:solidFill>
            </a:endParaRPr>
          </a:p>
        </p:txBody>
      </p:sp>
      <p:sp>
        <p:nvSpPr>
          <p:cNvPr id="12" name="Oval 11"/>
          <p:cNvSpPr/>
          <p:nvPr/>
        </p:nvSpPr>
        <p:spPr>
          <a:xfrm>
            <a:off x="2912893" y="384562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578188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74821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760952" y="4177596"/>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4748217" y="417878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760952" y="348398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8459435" y="4567910"/>
            <a:ext cx="100640" cy="15255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593705" y="4547040"/>
            <a:ext cx="136277" cy="107188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874081" y="2993044"/>
            <a:ext cx="88979" cy="981614"/>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783168" y="2586022"/>
            <a:ext cx="81872" cy="15713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113515">
            <a:off x="5356018" y="3412048"/>
            <a:ext cx="102421" cy="18452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4760413" y="347611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rot="19398724">
            <a:off x="5371021" y="3397287"/>
            <a:ext cx="105546" cy="187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7181333" y="3845629"/>
            <a:ext cx="1775791" cy="1287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 volt DC </a:t>
            </a:r>
          </a:p>
          <a:p>
            <a:pPr algn="ctr"/>
            <a:r>
              <a:rPr lang="en-US" dirty="0" smtClean="0"/>
              <a:t>Power Supply</a:t>
            </a:r>
          </a:p>
        </p:txBody>
      </p:sp>
      <p:sp>
        <p:nvSpPr>
          <p:cNvPr id="22" name="Oval 21"/>
          <p:cNvSpPr/>
          <p:nvPr/>
        </p:nvSpPr>
        <p:spPr>
          <a:xfrm>
            <a:off x="9438205" y="3705554"/>
            <a:ext cx="1737360" cy="1736035"/>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821426" y="2586022"/>
            <a:ext cx="6043614" cy="801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21426" y="2598479"/>
            <a:ext cx="112256" cy="10308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98580" y="6000669"/>
            <a:ext cx="4461495" cy="927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81315" y="5539409"/>
            <a:ext cx="1048667" cy="7951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55380" y="4287945"/>
            <a:ext cx="108232" cy="133097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71067" y="4287944"/>
            <a:ext cx="810249" cy="9093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148748" y="4213967"/>
            <a:ext cx="616226" cy="707886"/>
          </a:xfrm>
          <a:prstGeom prst="rect">
            <a:avLst/>
          </a:prstGeom>
          <a:noFill/>
        </p:spPr>
        <p:txBody>
          <a:bodyPr wrap="square" rtlCol="0">
            <a:spAutoFit/>
          </a:bodyPr>
          <a:lstStyle/>
          <a:p>
            <a:r>
              <a:rPr lang="en-US" sz="4000" dirty="0" smtClean="0"/>
              <a:t>+</a:t>
            </a:r>
            <a:endParaRPr lang="en-US" sz="4000" dirty="0"/>
          </a:p>
        </p:txBody>
      </p:sp>
      <p:sp>
        <p:nvSpPr>
          <p:cNvPr id="31" name="TextBox 30"/>
          <p:cNvSpPr txBox="1"/>
          <p:nvPr/>
        </p:nvSpPr>
        <p:spPr>
          <a:xfrm>
            <a:off x="9441035" y="3109391"/>
            <a:ext cx="616226" cy="1015663"/>
          </a:xfrm>
          <a:prstGeom prst="rect">
            <a:avLst/>
          </a:prstGeom>
          <a:noFill/>
        </p:spPr>
        <p:txBody>
          <a:bodyPr wrap="square" rtlCol="0">
            <a:spAutoFit/>
          </a:bodyPr>
          <a:lstStyle/>
          <a:p>
            <a:r>
              <a:rPr lang="en-US" sz="6000" dirty="0"/>
              <a:t>-</a:t>
            </a:r>
          </a:p>
        </p:txBody>
      </p:sp>
      <p:pic>
        <p:nvPicPr>
          <p:cNvPr id="32" name="Picture 3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534783" y="3781526"/>
            <a:ext cx="1572768" cy="1572768"/>
          </a:xfrm>
          <a:prstGeom prst="rect">
            <a:avLst/>
          </a:prstGeom>
        </p:spPr>
      </p:pic>
      <p:sp>
        <p:nvSpPr>
          <p:cNvPr id="33" name="Circular Arrow 32"/>
          <p:cNvSpPr/>
          <p:nvPr/>
        </p:nvSpPr>
        <p:spPr>
          <a:xfrm flipH="1" flipV="1">
            <a:off x="9042846" y="4124156"/>
            <a:ext cx="2552806" cy="1979079"/>
          </a:xfrm>
          <a:prstGeom prst="circularArrow">
            <a:avLst>
              <a:gd name="adj1" fmla="val 12500"/>
              <a:gd name="adj2" fmla="val 1142319"/>
              <a:gd name="adj3" fmla="val 20457681"/>
              <a:gd name="adj4" fmla="val 11010499"/>
              <a:gd name="adj5" fmla="val 14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4098581" y="4329316"/>
            <a:ext cx="82982" cy="17641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98580" y="4279758"/>
            <a:ext cx="849699" cy="991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1067" y="2973089"/>
            <a:ext cx="4091993" cy="9245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874404" y="2993043"/>
            <a:ext cx="106822" cy="63626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325873" y="2755448"/>
            <a:ext cx="616226" cy="707886"/>
          </a:xfrm>
          <a:prstGeom prst="rect">
            <a:avLst/>
          </a:prstGeom>
          <a:noFill/>
        </p:spPr>
        <p:txBody>
          <a:bodyPr wrap="square" rtlCol="0">
            <a:spAutoFit/>
          </a:bodyPr>
          <a:lstStyle/>
          <a:p>
            <a:r>
              <a:rPr lang="en-US" sz="4000" dirty="0" smtClean="0"/>
              <a:t>+</a:t>
            </a:r>
            <a:endParaRPr lang="en-US" sz="4000" dirty="0"/>
          </a:p>
        </p:txBody>
      </p:sp>
      <p:sp>
        <p:nvSpPr>
          <p:cNvPr id="43" name="TextBox 42"/>
          <p:cNvSpPr txBox="1"/>
          <p:nvPr/>
        </p:nvSpPr>
        <p:spPr>
          <a:xfrm>
            <a:off x="10869789" y="3385555"/>
            <a:ext cx="616226" cy="707886"/>
          </a:xfrm>
          <a:prstGeom prst="rect">
            <a:avLst/>
          </a:prstGeom>
          <a:noFill/>
        </p:spPr>
        <p:txBody>
          <a:bodyPr wrap="square" rtlCol="0">
            <a:spAutoFit/>
          </a:bodyPr>
          <a:lstStyle/>
          <a:p>
            <a:r>
              <a:rPr lang="en-US" sz="4000" dirty="0" smtClean="0"/>
              <a:t>+</a:t>
            </a:r>
            <a:endParaRPr lang="en-US" sz="4000" dirty="0"/>
          </a:p>
        </p:txBody>
      </p:sp>
      <p:sp>
        <p:nvSpPr>
          <p:cNvPr id="44" name="TextBox 43"/>
          <p:cNvSpPr txBox="1"/>
          <p:nvPr/>
        </p:nvSpPr>
        <p:spPr>
          <a:xfrm>
            <a:off x="8511529" y="5000351"/>
            <a:ext cx="616226" cy="707886"/>
          </a:xfrm>
          <a:prstGeom prst="rect">
            <a:avLst/>
          </a:prstGeom>
          <a:noFill/>
        </p:spPr>
        <p:txBody>
          <a:bodyPr wrap="square" rtlCol="0">
            <a:spAutoFit/>
          </a:bodyPr>
          <a:lstStyle/>
          <a:p>
            <a:r>
              <a:rPr lang="en-US" sz="4000" dirty="0" smtClean="0"/>
              <a:t>+</a:t>
            </a:r>
            <a:endParaRPr lang="en-US" sz="4000" dirty="0"/>
          </a:p>
        </p:txBody>
      </p:sp>
      <p:sp>
        <p:nvSpPr>
          <p:cNvPr id="45" name="TextBox 44"/>
          <p:cNvSpPr txBox="1"/>
          <p:nvPr/>
        </p:nvSpPr>
        <p:spPr>
          <a:xfrm>
            <a:off x="6196133" y="2607806"/>
            <a:ext cx="616226" cy="1015663"/>
          </a:xfrm>
          <a:prstGeom prst="rect">
            <a:avLst/>
          </a:prstGeom>
          <a:noFill/>
        </p:spPr>
        <p:txBody>
          <a:bodyPr wrap="square" rtlCol="0">
            <a:spAutoFit/>
          </a:bodyPr>
          <a:lstStyle/>
          <a:p>
            <a:r>
              <a:rPr lang="en-US" sz="6000" dirty="0"/>
              <a:t>-</a:t>
            </a:r>
          </a:p>
        </p:txBody>
      </p:sp>
      <p:sp>
        <p:nvSpPr>
          <p:cNvPr id="46" name="TextBox 45"/>
          <p:cNvSpPr txBox="1"/>
          <p:nvPr/>
        </p:nvSpPr>
        <p:spPr>
          <a:xfrm>
            <a:off x="6206840" y="3974658"/>
            <a:ext cx="616226" cy="1015663"/>
          </a:xfrm>
          <a:prstGeom prst="rect">
            <a:avLst/>
          </a:prstGeom>
          <a:noFill/>
        </p:spPr>
        <p:txBody>
          <a:bodyPr wrap="square" rtlCol="0">
            <a:spAutoFit/>
          </a:bodyPr>
          <a:lstStyle/>
          <a:p>
            <a:r>
              <a:rPr lang="en-US" sz="6000" dirty="0"/>
              <a:t>-</a:t>
            </a:r>
          </a:p>
        </p:txBody>
      </p:sp>
      <p:sp>
        <p:nvSpPr>
          <p:cNvPr id="47" name="TextBox 46"/>
          <p:cNvSpPr txBox="1"/>
          <p:nvPr/>
        </p:nvSpPr>
        <p:spPr>
          <a:xfrm>
            <a:off x="7118466" y="4717081"/>
            <a:ext cx="616226" cy="1015663"/>
          </a:xfrm>
          <a:prstGeom prst="rect">
            <a:avLst/>
          </a:prstGeom>
          <a:noFill/>
        </p:spPr>
        <p:txBody>
          <a:bodyPr wrap="square" rtlCol="0">
            <a:spAutoFit/>
          </a:bodyPr>
          <a:lstStyle/>
          <a:p>
            <a:r>
              <a:rPr lang="en-US" sz="6000" dirty="0"/>
              <a:t>-</a:t>
            </a:r>
          </a:p>
        </p:txBody>
      </p:sp>
      <p:sp>
        <p:nvSpPr>
          <p:cNvPr id="48" name="Rectangle 47"/>
          <p:cNvSpPr/>
          <p:nvPr/>
        </p:nvSpPr>
        <p:spPr>
          <a:xfrm>
            <a:off x="4825987" y="3564309"/>
            <a:ext cx="112836" cy="8144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860462" y="3623469"/>
            <a:ext cx="119148" cy="77564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97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00" fill="hold"/>
                                        <p:tgtEl>
                                          <p:spTgt spid="12"/>
                                        </p:tgtEl>
                                        <p:attrNameLst>
                                          <p:attrName>fillcolor</p:attrName>
                                        </p:attrNameLst>
                                      </p:cBhvr>
                                      <p:to>
                                        <a:schemeClr val="accent2"/>
                                      </p:to>
                                    </p:animClr>
                                    <p:set>
                                      <p:cBhvr>
                                        <p:cTn id="15" dur="1000" fill="hold"/>
                                        <p:tgtEl>
                                          <p:spTgt spid="12"/>
                                        </p:tgtEl>
                                        <p:attrNameLst>
                                          <p:attrName>fill.type</p:attrName>
                                        </p:attrNameLst>
                                      </p:cBhvr>
                                      <p:to>
                                        <p:strVal val="solid"/>
                                      </p:to>
                                    </p:set>
                                    <p:set>
                                      <p:cBhvr>
                                        <p:cTn id="16" dur="1000" fill="hold"/>
                                        <p:tgtEl>
                                          <p:spTgt spid="12"/>
                                        </p:tgtEl>
                                        <p:attrNameLst>
                                          <p:attrName>fill.on</p:attrName>
                                        </p:attrNameLst>
                                      </p:cBhvr>
                                      <p:to>
                                        <p:strVal val="true"/>
                                      </p:to>
                                    </p:se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randombar(horizontal)">
                                      <p:cBhvr>
                                        <p:cTn id="20" dur="500"/>
                                        <p:tgtEl>
                                          <p:spTgt spid="4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randombar(horizontal)">
                                      <p:cBhvr>
                                        <p:cTn id="23" dur="500"/>
                                        <p:tgtEl>
                                          <p:spTgt spid="49"/>
                                        </p:tgtEl>
                                      </p:cBhvr>
                                    </p:animEffect>
                                  </p:childTnLst>
                                </p:cTn>
                              </p:par>
                            </p:childTnLst>
                          </p:cTn>
                        </p:par>
                        <p:par>
                          <p:cTn id="24" fill="hold">
                            <p:stCondLst>
                              <p:cond delay="1500"/>
                            </p:stCondLst>
                            <p:childTnLst>
                              <p:par>
                                <p:cTn id="25" presetID="45"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000"/>
                                        <p:tgtEl>
                                          <p:spTgt spid="42"/>
                                        </p:tgtEl>
                                      </p:cBhvr>
                                    </p:animEffect>
                                    <p:anim calcmode="lin" valueType="num">
                                      <p:cBhvr>
                                        <p:cTn id="28" dur="2000" fill="hold"/>
                                        <p:tgtEl>
                                          <p:spTgt spid="42"/>
                                        </p:tgtEl>
                                        <p:attrNameLst>
                                          <p:attrName>ppt_w</p:attrName>
                                        </p:attrNameLst>
                                      </p:cBhvr>
                                      <p:tavLst>
                                        <p:tav tm="0" fmla="#ppt_w*sin(2.5*pi*$)">
                                          <p:val>
                                            <p:fltVal val="0"/>
                                          </p:val>
                                        </p:tav>
                                        <p:tav tm="100000">
                                          <p:val>
                                            <p:fltVal val="1"/>
                                          </p:val>
                                        </p:tav>
                                      </p:tavLst>
                                    </p:anim>
                                    <p:anim calcmode="lin" valueType="num">
                                      <p:cBhvr>
                                        <p:cTn id="29" dur="2000" fill="hold"/>
                                        <p:tgtEl>
                                          <p:spTgt spid="42"/>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0"/>
                                        <p:tgtEl>
                                          <p:spTgt spid="45"/>
                                        </p:tgtEl>
                                      </p:cBhvr>
                                    </p:animEffect>
                                    <p:anim calcmode="lin" valueType="num">
                                      <p:cBhvr>
                                        <p:cTn id="33" dur="2000" fill="hold"/>
                                        <p:tgtEl>
                                          <p:spTgt spid="45"/>
                                        </p:tgtEl>
                                        <p:attrNameLst>
                                          <p:attrName>ppt_w</p:attrName>
                                        </p:attrNameLst>
                                      </p:cBhvr>
                                      <p:tavLst>
                                        <p:tav tm="0" fmla="#ppt_w*sin(2.5*pi*$)">
                                          <p:val>
                                            <p:fltVal val="0"/>
                                          </p:val>
                                        </p:tav>
                                        <p:tav tm="100000">
                                          <p:val>
                                            <p:fltVal val="1"/>
                                          </p:val>
                                        </p:tav>
                                      </p:tavLst>
                                    </p:anim>
                                    <p:anim calcmode="lin" valueType="num">
                                      <p:cBhvr>
                                        <p:cTn id="34" dur="2000" fill="hold"/>
                                        <p:tgtEl>
                                          <p:spTgt spid="45"/>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000"/>
                                        <p:tgtEl>
                                          <p:spTgt spid="31"/>
                                        </p:tgtEl>
                                      </p:cBhvr>
                                    </p:animEffect>
                                    <p:anim calcmode="lin" valueType="num">
                                      <p:cBhvr>
                                        <p:cTn id="38" dur="2000" fill="hold"/>
                                        <p:tgtEl>
                                          <p:spTgt spid="31"/>
                                        </p:tgtEl>
                                        <p:attrNameLst>
                                          <p:attrName>ppt_w</p:attrName>
                                        </p:attrNameLst>
                                      </p:cBhvr>
                                      <p:tavLst>
                                        <p:tav tm="0" fmla="#ppt_w*sin(2.5*pi*$)">
                                          <p:val>
                                            <p:fltVal val="0"/>
                                          </p:val>
                                        </p:tav>
                                        <p:tav tm="100000">
                                          <p:val>
                                            <p:fltVal val="1"/>
                                          </p:val>
                                        </p:tav>
                                      </p:tavLst>
                                    </p:anim>
                                    <p:anim calcmode="lin" valueType="num">
                                      <p:cBhvr>
                                        <p:cTn id="39" dur="2000" fill="hold"/>
                                        <p:tgtEl>
                                          <p:spTgt spid="31"/>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000"/>
                                        <p:tgtEl>
                                          <p:spTgt spid="43"/>
                                        </p:tgtEl>
                                      </p:cBhvr>
                                    </p:animEffect>
                                    <p:anim calcmode="lin" valueType="num">
                                      <p:cBhvr>
                                        <p:cTn id="43" dur="2000" fill="hold"/>
                                        <p:tgtEl>
                                          <p:spTgt spid="43"/>
                                        </p:tgtEl>
                                        <p:attrNameLst>
                                          <p:attrName>ppt_w</p:attrName>
                                        </p:attrNameLst>
                                      </p:cBhvr>
                                      <p:tavLst>
                                        <p:tav tm="0" fmla="#ppt_w*sin(2.5*pi*$)">
                                          <p:val>
                                            <p:fltVal val="0"/>
                                          </p:val>
                                        </p:tav>
                                        <p:tav tm="100000">
                                          <p:val>
                                            <p:fltVal val="1"/>
                                          </p:val>
                                        </p:tav>
                                      </p:tavLst>
                                    </p:anim>
                                    <p:anim calcmode="lin" valueType="num">
                                      <p:cBhvr>
                                        <p:cTn id="44" dur="2000" fill="hold"/>
                                        <p:tgtEl>
                                          <p:spTgt spid="43"/>
                                        </p:tgtEl>
                                        <p:attrNameLst>
                                          <p:attrName>ppt_h</p:attrName>
                                        </p:attrNameLst>
                                      </p:cBhvr>
                                      <p:tavLst>
                                        <p:tav tm="0">
                                          <p:val>
                                            <p:strVal val="#ppt_h"/>
                                          </p:val>
                                        </p:tav>
                                        <p:tav tm="100000">
                                          <p:val>
                                            <p:strVal val="#ppt_h"/>
                                          </p:val>
                                        </p:tav>
                                      </p:tavLst>
                                    </p:anim>
                                  </p:childTnLst>
                                </p:cTn>
                              </p:par>
                            </p:childTnLst>
                          </p:cTn>
                        </p:par>
                        <p:par>
                          <p:cTn id="45" fill="hold">
                            <p:stCondLst>
                              <p:cond delay="3500"/>
                            </p:stCondLst>
                            <p:childTnLst>
                              <p:par>
                                <p:cTn id="46" presetID="8" presetClass="emph" presetSubtype="0" repeatCount="indefinite" fill="hold" nodeType="afterEffect">
                                  <p:stCondLst>
                                    <p:cond delay="0"/>
                                  </p:stCondLst>
                                  <p:childTnLst>
                                    <p:animRot by="21600000">
                                      <p:cBhvr>
                                        <p:cTn id="47" dur="2000" fill="hold"/>
                                        <p:tgtEl>
                                          <p:spTgt spid="32"/>
                                        </p:tgtEl>
                                        <p:attrNameLst>
                                          <p:attrName>r</p:attrName>
                                        </p:attrNameLst>
                                      </p:cBhvr>
                                    </p:animRo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1" grpId="0"/>
      <p:bldP spid="33" grpId="0" animBg="1"/>
      <p:bldP spid="42" grpId="0"/>
      <p:bldP spid="43" grpId="0"/>
      <p:bldP spid="45" grpId="0"/>
      <p:bldP spid="48"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8618" y="662016"/>
            <a:ext cx="8403261"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Connecting a DPDT Switch</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With a DC Motor</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Rectangle 8"/>
          <p:cNvSpPr/>
          <p:nvPr/>
        </p:nvSpPr>
        <p:spPr>
          <a:xfrm>
            <a:off x="4599284" y="3348050"/>
            <a:ext cx="1629523" cy="1970821"/>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0661" y="2818167"/>
            <a:ext cx="2610888" cy="2909661"/>
          </a:xfrm>
          <a:prstGeom prst="rect">
            <a:avLst/>
          </a:prstGeom>
        </p:spPr>
      </p:pic>
      <p:sp>
        <p:nvSpPr>
          <p:cNvPr id="11" name="Oval 10"/>
          <p:cNvSpPr/>
          <p:nvPr/>
        </p:nvSpPr>
        <p:spPr>
          <a:xfrm>
            <a:off x="2936288" y="4717081"/>
            <a:ext cx="314382"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prstClr val="white"/>
              </a:solidFill>
            </a:endParaRPr>
          </a:p>
        </p:txBody>
      </p:sp>
      <p:sp>
        <p:nvSpPr>
          <p:cNvPr id="12" name="Oval 11"/>
          <p:cNvSpPr/>
          <p:nvPr/>
        </p:nvSpPr>
        <p:spPr>
          <a:xfrm>
            <a:off x="2912893" y="384562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578188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748216" y="487294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760952" y="4177596"/>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4748217" y="417878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760952" y="348398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8459435" y="4567910"/>
            <a:ext cx="100640" cy="15255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593705" y="4547040"/>
            <a:ext cx="136277" cy="107188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874081" y="2993044"/>
            <a:ext cx="88979" cy="981614"/>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783168" y="2586022"/>
            <a:ext cx="81872" cy="15713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113515">
            <a:off x="5356018" y="3412048"/>
            <a:ext cx="102421" cy="18452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4760413" y="347611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rot="19398724">
            <a:off x="5371021" y="3397287"/>
            <a:ext cx="105546" cy="187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7181333" y="3845629"/>
            <a:ext cx="1775791" cy="1287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 volt DC </a:t>
            </a:r>
          </a:p>
          <a:p>
            <a:pPr algn="ctr"/>
            <a:r>
              <a:rPr lang="en-US" dirty="0" smtClean="0"/>
              <a:t>Power Supply</a:t>
            </a:r>
          </a:p>
        </p:txBody>
      </p:sp>
      <p:sp>
        <p:nvSpPr>
          <p:cNvPr id="22" name="Oval 21"/>
          <p:cNvSpPr/>
          <p:nvPr/>
        </p:nvSpPr>
        <p:spPr>
          <a:xfrm>
            <a:off x="9438205" y="3705554"/>
            <a:ext cx="1737360" cy="1736035"/>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821426" y="2586022"/>
            <a:ext cx="6043614" cy="801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21426" y="2598479"/>
            <a:ext cx="112256" cy="10308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98580" y="6000669"/>
            <a:ext cx="4461495" cy="927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81315" y="5539409"/>
            <a:ext cx="1048667" cy="79513"/>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55380" y="4287945"/>
            <a:ext cx="108232" cy="133097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71067" y="4287944"/>
            <a:ext cx="810249" cy="9093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148748" y="4213967"/>
            <a:ext cx="616226" cy="707886"/>
          </a:xfrm>
          <a:prstGeom prst="rect">
            <a:avLst/>
          </a:prstGeom>
          <a:noFill/>
        </p:spPr>
        <p:txBody>
          <a:bodyPr wrap="square" rtlCol="0">
            <a:spAutoFit/>
          </a:bodyPr>
          <a:lstStyle/>
          <a:p>
            <a:r>
              <a:rPr lang="en-US" sz="4000" dirty="0" smtClean="0"/>
              <a:t>+</a:t>
            </a:r>
            <a:endParaRPr lang="en-US" sz="4000" dirty="0"/>
          </a:p>
        </p:txBody>
      </p:sp>
      <p:sp>
        <p:nvSpPr>
          <p:cNvPr id="31" name="TextBox 30"/>
          <p:cNvSpPr txBox="1"/>
          <p:nvPr/>
        </p:nvSpPr>
        <p:spPr>
          <a:xfrm>
            <a:off x="10898637" y="3126047"/>
            <a:ext cx="616226" cy="1015663"/>
          </a:xfrm>
          <a:prstGeom prst="rect">
            <a:avLst/>
          </a:prstGeom>
          <a:noFill/>
        </p:spPr>
        <p:txBody>
          <a:bodyPr wrap="square" rtlCol="0">
            <a:spAutoFit/>
          </a:bodyPr>
          <a:lstStyle/>
          <a:p>
            <a:r>
              <a:rPr lang="en-US" sz="6000" dirty="0"/>
              <a:t>-</a:t>
            </a:r>
          </a:p>
        </p:txBody>
      </p:sp>
      <p:pic>
        <p:nvPicPr>
          <p:cNvPr id="32" name="Picture 3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534783" y="3781526"/>
            <a:ext cx="1572768" cy="1572768"/>
          </a:xfrm>
          <a:prstGeom prst="rect">
            <a:avLst/>
          </a:prstGeom>
        </p:spPr>
      </p:pic>
      <p:sp>
        <p:nvSpPr>
          <p:cNvPr id="34" name="Rectangle 33"/>
          <p:cNvSpPr/>
          <p:nvPr/>
        </p:nvSpPr>
        <p:spPr>
          <a:xfrm>
            <a:off x="4098581" y="4329316"/>
            <a:ext cx="82982" cy="17641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98580" y="4279758"/>
            <a:ext cx="849699" cy="991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1067" y="2973089"/>
            <a:ext cx="4091993" cy="9245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874404" y="2993043"/>
            <a:ext cx="106822" cy="63626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075066" y="2885025"/>
            <a:ext cx="616226" cy="707886"/>
          </a:xfrm>
          <a:prstGeom prst="rect">
            <a:avLst/>
          </a:prstGeom>
          <a:noFill/>
        </p:spPr>
        <p:txBody>
          <a:bodyPr wrap="square" rtlCol="0">
            <a:spAutoFit/>
          </a:bodyPr>
          <a:lstStyle/>
          <a:p>
            <a:r>
              <a:rPr lang="en-US" sz="4000" dirty="0" smtClean="0"/>
              <a:t>+</a:t>
            </a:r>
            <a:endParaRPr lang="en-US" sz="4000" dirty="0"/>
          </a:p>
        </p:txBody>
      </p:sp>
      <p:sp>
        <p:nvSpPr>
          <p:cNvPr id="43" name="TextBox 42"/>
          <p:cNvSpPr txBox="1"/>
          <p:nvPr/>
        </p:nvSpPr>
        <p:spPr>
          <a:xfrm>
            <a:off x="9348836" y="3351095"/>
            <a:ext cx="616226" cy="707886"/>
          </a:xfrm>
          <a:prstGeom prst="rect">
            <a:avLst/>
          </a:prstGeom>
          <a:noFill/>
        </p:spPr>
        <p:txBody>
          <a:bodyPr wrap="square" rtlCol="0">
            <a:spAutoFit/>
          </a:bodyPr>
          <a:lstStyle/>
          <a:p>
            <a:r>
              <a:rPr lang="en-US" sz="4000" dirty="0" smtClean="0"/>
              <a:t>+</a:t>
            </a:r>
            <a:endParaRPr lang="en-US" sz="4000" dirty="0"/>
          </a:p>
        </p:txBody>
      </p:sp>
      <p:sp>
        <p:nvSpPr>
          <p:cNvPr id="44" name="TextBox 43"/>
          <p:cNvSpPr txBox="1"/>
          <p:nvPr/>
        </p:nvSpPr>
        <p:spPr>
          <a:xfrm>
            <a:off x="8511529" y="5000351"/>
            <a:ext cx="616226" cy="707886"/>
          </a:xfrm>
          <a:prstGeom prst="rect">
            <a:avLst/>
          </a:prstGeom>
          <a:noFill/>
        </p:spPr>
        <p:txBody>
          <a:bodyPr wrap="square" rtlCol="0">
            <a:spAutoFit/>
          </a:bodyPr>
          <a:lstStyle/>
          <a:p>
            <a:r>
              <a:rPr lang="en-US" sz="4000" dirty="0" smtClean="0"/>
              <a:t>+</a:t>
            </a:r>
            <a:endParaRPr lang="en-US" sz="4000" dirty="0"/>
          </a:p>
        </p:txBody>
      </p:sp>
      <p:sp>
        <p:nvSpPr>
          <p:cNvPr id="45" name="TextBox 44"/>
          <p:cNvSpPr txBox="1"/>
          <p:nvPr/>
        </p:nvSpPr>
        <p:spPr>
          <a:xfrm>
            <a:off x="4409655" y="2609793"/>
            <a:ext cx="616226" cy="1015663"/>
          </a:xfrm>
          <a:prstGeom prst="rect">
            <a:avLst/>
          </a:prstGeom>
          <a:noFill/>
        </p:spPr>
        <p:txBody>
          <a:bodyPr wrap="square" rtlCol="0">
            <a:spAutoFit/>
          </a:bodyPr>
          <a:lstStyle/>
          <a:p>
            <a:r>
              <a:rPr lang="en-US" sz="6000" dirty="0"/>
              <a:t>-</a:t>
            </a:r>
          </a:p>
        </p:txBody>
      </p:sp>
      <p:sp>
        <p:nvSpPr>
          <p:cNvPr id="46" name="TextBox 45"/>
          <p:cNvSpPr txBox="1"/>
          <p:nvPr/>
        </p:nvSpPr>
        <p:spPr>
          <a:xfrm>
            <a:off x="6206840" y="3974658"/>
            <a:ext cx="616226" cy="1015663"/>
          </a:xfrm>
          <a:prstGeom prst="rect">
            <a:avLst/>
          </a:prstGeom>
          <a:noFill/>
        </p:spPr>
        <p:txBody>
          <a:bodyPr wrap="square" rtlCol="0">
            <a:spAutoFit/>
          </a:bodyPr>
          <a:lstStyle/>
          <a:p>
            <a:r>
              <a:rPr lang="en-US" sz="6000" dirty="0"/>
              <a:t>-</a:t>
            </a:r>
          </a:p>
        </p:txBody>
      </p:sp>
      <p:sp>
        <p:nvSpPr>
          <p:cNvPr id="47" name="TextBox 46"/>
          <p:cNvSpPr txBox="1"/>
          <p:nvPr/>
        </p:nvSpPr>
        <p:spPr>
          <a:xfrm>
            <a:off x="7118466" y="4717081"/>
            <a:ext cx="616226" cy="1015663"/>
          </a:xfrm>
          <a:prstGeom prst="rect">
            <a:avLst/>
          </a:prstGeom>
          <a:noFill/>
        </p:spPr>
        <p:txBody>
          <a:bodyPr wrap="square" rtlCol="0">
            <a:spAutoFit/>
          </a:bodyPr>
          <a:lstStyle/>
          <a:p>
            <a:r>
              <a:rPr lang="en-US" sz="6000" dirty="0"/>
              <a:t>-</a:t>
            </a:r>
          </a:p>
        </p:txBody>
      </p:sp>
      <p:sp>
        <p:nvSpPr>
          <p:cNvPr id="48" name="Rectangle 47"/>
          <p:cNvSpPr/>
          <p:nvPr/>
        </p:nvSpPr>
        <p:spPr>
          <a:xfrm>
            <a:off x="4837908" y="4277373"/>
            <a:ext cx="112836" cy="8144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872383" y="4336533"/>
            <a:ext cx="119148" cy="7756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ircular Arrow 49"/>
          <p:cNvSpPr/>
          <p:nvPr/>
        </p:nvSpPr>
        <p:spPr>
          <a:xfrm flipV="1">
            <a:off x="9042847" y="4143303"/>
            <a:ext cx="2552806" cy="1979079"/>
          </a:xfrm>
          <a:prstGeom prst="circularArrow">
            <a:avLst>
              <a:gd name="adj1" fmla="val 12500"/>
              <a:gd name="adj2" fmla="val 1142319"/>
              <a:gd name="adj3" fmla="val 20457681"/>
              <a:gd name="adj4" fmla="val 11010499"/>
              <a:gd name="adj5" fmla="val 14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47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1"/>
                                        </p:tgtEl>
                                        <p:attrNameLst>
                                          <p:attrName>fillcolor</p:attrName>
                                        </p:attrNameLst>
                                      </p:cBhvr>
                                      <p:to>
                                        <a:schemeClr val="accent2"/>
                                      </p:to>
                                    </p:animClr>
                                    <p:set>
                                      <p:cBhvr>
                                        <p:cTn id="7" dur="1000" fill="hold"/>
                                        <p:tgtEl>
                                          <p:spTgt spid="11"/>
                                        </p:tgtEl>
                                        <p:attrNameLst>
                                          <p:attrName>fill.type</p:attrName>
                                        </p:attrNameLst>
                                      </p:cBhvr>
                                      <p:to>
                                        <p:strVal val="solid"/>
                                      </p:to>
                                    </p:set>
                                    <p:set>
                                      <p:cBhvr>
                                        <p:cTn id="8" dur="1000" fill="hold"/>
                                        <p:tgtEl>
                                          <p:spTgt spid="11"/>
                                        </p:tgtEl>
                                        <p:attrNameLst>
                                          <p:attrName>fill.on</p:attrName>
                                        </p:attrNameLst>
                                      </p:cBhvr>
                                      <p:to>
                                        <p:strVal val="true"/>
                                      </p:to>
                                    </p:set>
                                  </p:childTnLst>
                                </p:cTn>
                              </p:par>
                            </p:childTnLst>
                          </p:cTn>
                        </p:par>
                        <p:par>
                          <p:cTn id="9" fill="hold">
                            <p:stCondLst>
                              <p:cond delay="1000"/>
                            </p:stCondLst>
                            <p:childTnLst>
                              <p:par>
                                <p:cTn id="10" presetID="14" presetClass="entr" presetSubtype="1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randombar(horizontal)">
                                      <p:cBhvr>
                                        <p:cTn id="12" dur="500"/>
                                        <p:tgtEl>
                                          <p:spTgt spid="4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randombar(horizontal)">
                                      <p:cBhvr>
                                        <p:cTn id="15" dur="500"/>
                                        <p:tgtEl>
                                          <p:spTgt spid="49"/>
                                        </p:tgtEl>
                                      </p:cBhvr>
                                    </p:animEffect>
                                  </p:childTnLst>
                                </p:cTn>
                              </p:par>
                            </p:childTnLst>
                          </p:cTn>
                        </p:par>
                        <p:par>
                          <p:cTn id="16" fill="hold">
                            <p:stCondLst>
                              <p:cond delay="1500"/>
                            </p:stCondLst>
                            <p:childTnLst>
                              <p:par>
                                <p:cTn id="17" presetID="45"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anim calcmode="lin" valueType="num">
                                      <p:cBhvr>
                                        <p:cTn id="20" dur="2000" fill="hold"/>
                                        <p:tgtEl>
                                          <p:spTgt spid="42"/>
                                        </p:tgtEl>
                                        <p:attrNameLst>
                                          <p:attrName>ppt_w</p:attrName>
                                        </p:attrNameLst>
                                      </p:cBhvr>
                                      <p:tavLst>
                                        <p:tav tm="0" fmla="#ppt_w*sin(2.5*pi*$)">
                                          <p:val>
                                            <p:fltVal val="0"/>
                                          </p:val>
                                        </p:tav>
                                        <p:tav tm="100000">
                                          <p:val>
                                            <p:fltVal val="1"/>
                                          </p:val>
                                        </p:tav>
                                      </p:tavLst>
                                    </p:anim>
                                    <p:anim calcmode="lin" valueType="num">
                                      <p:cBhvr>
                                        <p:cTn id="21" dur="2000" fill="hold"/>
                                        <p:tgtEl>
                                          <p:spTgt spid="4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000"/>
                                        <p:tgtEl>
                                          <p:spTgt spid="45"/>
                                        </p:tgtEl>
                                      </p:cBhvr>
                                    </p:animEffect>
                                    <p:anim calcmode="lin" valueType="num">
                                      <p:cBhvr>
                                        <p:cTn id="25" dur="2000" fill="hold"/>
                                        <p:tgtEl>
                                          <p:spTgt spid="45"/>
                                        </p:tgtEl>
                                        <p:attrNameLst>
                                          <p:attrName>ppt_w</p:attrName>
                                        </p:attrNameLst>
                                      </p:cBhvr>
                                      <p:tavLst>
                                        <p:tav tm="0" fmla="#ppt_w*sin(2.5*pi*$)">
                                          <p:val>
                                            <p:fltVal val="0"/>
                                          </p:val>
                                        </p:tav>
                                        <p:tav tm="100000">
                                          <p:val>
                                            <p:fltVal val="1"/>
                                          </p:val>
                                        </p:tav>
                                      </p:tavLst>
                                    </p:anim>
                                    <p:anim calcmode="lin" valueType="num">
                                      <p:cBhvr>
                                        <p:cTn id="26" dur="2000" fill="hold"/>
                                        <p:tgtEl>
                                          <p:spTgt spid="45"/>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2000"/>
                                        <p:tgtEl>
                                          <p:spTgt spid="31"/>
                                        </p:tgtEl>
                                      </p:cBhvr>
                                    </p:animEffect>
                                    <p:anim calcmode="lin" valueType="num">
                                      <p:cBhvr>
                                        <p:cTn id="30" dur="2000" fill="hold"/>
                                        <p:tgtEl>
                                          <p:spTgt spid="31"/>
                                        </p:tgtEl>
                                        <p:attrNameLst>
                                          <p:attrName>ppt_w</p:attrName>
                                        </p:attrNameLst>
                                      </p:cBhvr>
                                      <p:tavLst>
                                        <p:tav tm="0" fmla="#ppt_w*sin(2.5*pi*$)">
                                          <p:val>
                                            <p:fltVal val="0"/>
                                          </p:val>
                                        </p:tav>
                                        <p:tav tm="100000">
                                          <p:val>
                                            <p:fltVal val="1"/>
                                          </p:val>
                                        </p:tav>
                                      </p:tavLst>
                                    </p:anim>
                                    <p:anim calcmode="lin" valueType="num">
                                      <p:cBhvr>
                                        <p:cTn id="31" dur="2000" fill="hold"/>
                                        <p:tgtEl>
                                          <p:spTgt spid="31"/>
                                        </p:tgtEl>
                                        <p:attrNameLst>
                                          <p:attrName>ppt_h</p:attrName>
                                        </p:attrNameLst>
                                      </p:cBhvr>
                                      <p:tavLst>
                                        <p:tav tm="0">
                                          <p:val>
                                            <p:strVal val="#ppt_h"/>
                                          </p:val>
                                        </p:tav>
                                        <p:tav tm="100000">
                                          <p:val>
                                            <p:strVal val="#ppt_h"/>
                                          </p:val>
                                        </p:tav>
                                      </p:tavLst>
                                    </p:anim>
                                  </p:childTnLst>
                                </p:cTn>
                              </p:par>
                              <p:par>
                                <p:cTn id="32" presetID="45"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2000"/>
                                        <p:tgtEl>
                                          <p:spTgt spid="43"/>
                                        </p:tgtEl>
                                      </p:cBhvr>
                                    </p:animEffect>
                                    <p:anim calcmode="lin" valueType="num">
                                      <p:cBhvr>
                                        <p:cTn id="35" dur="2000" fill="hold"/>
                                        <p:tgtEl>
                                          <p:spTgt spid="43"/>
                                        </p:tgtEl>
                                        <p:attrNameLst>
                                          <p:attrName>ppt_w</p:attrName>
                                        </p:attrNameLst>
                                      </p:cBhvr>
                                      <p:tavLst>
                                        <p:tav tm="0" fmla="#ppt_w*sin(2.5*pi*$)">
                                          <p:val>
                                            <p:fltVal val="0"/>
                                          </p:val>
                                        </p:tav>
                                        <p:tav tm="100000">
                                          <p:val>
                                            <p:fltVal val="1"/>
                                          </p:val>
                                        </p:tav>
                                      </p:tavLst>
                                    </p:anim>
                                    <p:anim calcmode="lin" valueType="num">
                                      <p:cBhvr>
                                        <p:cTn id="36" dur="2000" fill="hold"/>
                                        <p:tgtEl>
                                          <p:spTgt spid="43"/>
                                        </p:tgtEl>
                                        <p:attrNameLst>
                                          <p:attrName>ppt_h</p:attrName>
                                        </p:attrNameLst>
                                      </p:cBhvr>
                                      <p:tavLst>
                                        <p:tav tm="0">
                                          <p:val>
                                            <p:strVal val="#ppt_h"/>
                                          </p:val>
                                        </p:tav>
                                        <p:tav tm="100000">
                                          <p:val>
                                            <p:strVal val="#ppt_h"/>
                                          </p:val>
                                        </p:tav>
                                      </p:tavLst>
                                    </p:anim>
                                  </p:childTnLst>
                                </p:cTn>
                              </p:par>
                            </p:childTnLst>
                          </p:cTn>
                        </p:par>
                        <p:par>
                          <p:cTn id="37" fill="hold">
                            <p:stCondLst>
                              <p:cond delay="3500"/>
                            </p:stCondLst>
                            <p:childTnLst>
                              <p:par>
                                <p:cTn id="38" presetID="8" presetClass="emph" presetSubtype="0" repeatCount="indefinite" fill="hold" nodeType="afterEffect">
                                  <p:stCondLst>
                                    <p:cond delay="0"/>
                                  </p:stCondLst>
                                  <p:childTnLst>
                                    <p:animRot by="-21600000">
                                      <p:cBhvr>
                                        <p:cTn id="39" dur="2000" fill="hold"/>
                                        <p:tgtEl>
                                          <p:spTgt spid="32"/>
                                        </p:tgtEl>
                                        <p:attrNameLst>
                                          <p:attrName>r</p:attrName>
                                        </p:attrNameLst>
                                      </p:cBhvr>
                                    </p:animRot>
                                  </p:childTnLst>
                                </p:cTn>
                              </p:par>
                            </p:childTnLst>
                          </p:cTn>
                        </p:par>
                        <p:par>
                          <p:cTn id="40" fill="hold">
                            <p:stCondLst>
                              <p:cond delay="5500"/>
                            </p:stCondLst>
                            <p:childTnLst>
                              <p:par>
                                <p:cTn id="41" presetID="22" presetClass="entr" presetSubtype="4"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p:bldP spid="43" grpId="0"/>
      <p:bldP spid="45" grpId="0"/>
      <p:bldP spid="48" grpId="0" animBg="1"/>
      <p:bldP spid="49" grpId="0"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82206" y="714465"/>
            <a:ext cx="9026702" cy="923330"/>
          </a:xfrm>
          <a:prstGeom prst="rect">
            <a:avLst/>
          </a:prstGeom>
          <a:noFill/>
        </p:spPr>
        <p:txBody>
          <a:bodyPr wrap="none" lIns="91440" tIns="45720" rIns="91440" bIns="45720">
            <a:spAutoFit/>
          </a:bodyPr>
          <a:lstStyle/>
          <a:p>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Remote Box &amp; Ribbon Cables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29" y="1637796"/>
            <a:ext cx="3234383" cy="42604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508" y="1637795"/>
            <a:ext cx="3230004" cy="436103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43" y="3455651"/>
            <a:ext cx="3609975" cy="25431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597" y="3442543"/>
            <a:ext cx="3425852" cy="2569389"/>
          </a:xfrm>
          <a:prstGeom prst="rect">
            <a:avLst/>
          </a:prstGeom>
        </p:spPr>
      </p:pic>
      <p:sp>
        <p:nvSpPr>
          <p:cNvPr id="11" name="TextBox 10"/>
          <p:cNvSpPr txBox="1"/>
          <p:nvPr/>
        </p:nvSpPr>
        <p:spPr>
          <a:xfrm>
            <a:off x="1012103" y="1577227"/>
            <a:ext cx="6824870" cy="1938992"/>
          </a:xfrm>
          <a:prstGeom prst="rect">
            <a:avLst/>
          </a:prstGeom>
          <a:noFill/>
        </p:spPr>
        <p:txBody>
          <a:bodyPr wrap="square" rtlCol="0">
            <a:spAutoFit/>
          </a:bodyPr>
          <a:lstStyle/>
          <a:p>
            <a:r>
              <a:rPr lang="en-US" sz="2000" dirty="0" smtClean="0"/>
              <a:t>A Remote Box is a plastic box, which is used to hold the DPDT switches in their proper position.</a:t>
            </a:r>
          </a:p>
          <a:p>
            <a:r>
              <a:rPr lang="en-US" sz="2000" dirty="0" smtClean="0"/>
              <a:t>Ribbon Cables (also called Rainbow wires) are generally used for connecting the power source and motors with DPDT switches. The are mostly preferred because they are multi channeled and easy to use.</a:t>
            </a:r>
            <a:endParaRPr lang="en-US" sz="2000" dirty="0"/>
          </a:p>
        </p:txBody>
      </p:sp>
    </p:spTree>
    <p:extLst>
      <p:ext uri="{BB962C8B-B14F-4D97-AF65-F5344CB8AC3E}">
        <p14:creationId xmlns:p14="http://schemas.microsoft.com/office/powerpoint/2010/main" val="16664545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9224" y="727718"/>
            <a:ext cx="4159087"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Power Source</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1258959" y="2001077"/>
            <a:ext cx="9859618" cy="3539430"/>
          </a:xfrm>
          <a:prstGeom prst="rect">
            <a:avLst/>
          </a:prstGeom>
          <a:noFill/>
        </p:spPr>
        <p:txBody>
          <a:bodyPr wrap="square" rtlCol="0">
            <a:spAutoFit/>
          </a:bodyPr>
          <a:lstStyle/>
          <a:p>
            <a:r>
              <a:rPr lang="en-US" sz="2800" dirty="0" smtClean="0"/>
              <a:t>Generally, in a robotics competition, the voltage range from 0 volt to 24 volt is allowed. But it is better to stick around 12-18volt DC power supply. Various types DC voltage sources can be used. But out of them, the most popular one are stated below:</a:t>
            </a:r>
          </a:p>
          <a:p>
            <a:pPr marL="285750" indent="-285750">
              <a:buFont typeface="Arial" panose="020B0604020202020204" pitchFamily="34" charset="0"/>
              <a:buChar char="•"/>
            </a:pPr>
            <a:r>
              <a:rPr lang="en-US" sz="2800" dirty="0" smtClean="0"/>
              <a:t>Battery </a:t>
            </a:r>
            <a:r>
              <a:rPr lang="en-US" sz="2800" dirty="0"/>
              <a:t>(12-24volt</a:t>
            </a:r>
            <a:r>
              <a:rPr lang="en-US" sz="2800" dirty="0" smtClean="0"/>
              <a:t>)</a:t>
            </a:r>
          </a:p>
          <a:p>
            <a:pPr marL="285750" indent="-285750">
              <a:buFont typeface="Arial" panose="020B0604020202020204" pitchFamily="34" charset="0"/>
              <a:buChar char="•"/>
            </a:pPr>
            <a:r>
              <a:rPr lang="en-US" sz="2800" dirty="0"/>
              <a:t>12 Volt fixed DC </a:t>
            </a:r>
            <a:r>
              <a:rPr lang="en-US" sz="2800" dirty="0" smtClean="0"/>
              <a:t>adapter</a:t>
            </a:r>
          </a:p>
          <a:p>
            <a:pPr marL="285750" indent="-285750">
              <a:buFont typeface="Arial" panose="020B0604020202020204" pitchFamily="34" charset="0"/>
              <a:buChar char="•"/>
            </a:pPr>
            <a:r>
              <a:rPr lang="en-US" sz="2800" dirty="0" smtClean="0"/>
              <a:t>12 Volt to 24 Volt Variable Voltage DC adapter</a:t>
            </a:r>
          </a:p>
          <a:p>
            <a:pPr marL="285750" indent="-285750">
              <a:buFont typeface="Arial" panose="020B0604020202020204" pitchFamily="34" charset="0"/>
              <a:buChar char="•"/>
            </a:pPr>
            <a:r>
              <a:rPr lang="en-US" sz="2800" dirty="0" smtClean="0"/>
              <a:t>SMPS (Switched Mode Power Supply)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0174" y="3525079"/>
            <a:ext cx="2089484" cy="2089484"/>
          </a:xfrm>
          <a:prstGeom prst="rect">
            <a:avLst/>
          </a:prstGeom>
        </p:spPr>
      </p:pic>
    </p:spTree>
    <p:extLst>
      <p:ext uri="{BB962C8B-B14F-4D97-AF65-F5344CB8AC3E}">
        <p14:creationId xmlns:p14="http://schemas.microsoft.com/office/powerpoint/2010/main" val="4529239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321" y="1344665"/>
            <a:ext cx="4226773" cy="4226773"/>
          </a:xfrm>
          <a:prstGeom prst="rect">
            <a:avLst/>
          </a:prstGeom>
        </p:spPr>
      </p:pic>
      <p:sp useBgFill="1">
        <p:nvSpPr>
          <p:cNvPr id="2" name="Arc 1"/>
          <p:cNvSpPr/>
          <p:nvPr/>
        </p:nvSpPr>
        <p:spPr>
          <a:xfrm>
            <a:off x="-3429001" y="1"/>
            <a:ext cx="6858002" cy="6858000"/>
          </a:xfrm>
          <a:prstGeom prst="arc">
            <a:avLst>
              <a:gd name="adj1" fmla="val 16200000"/>
              <a:gd name="adj2" fmla="val 5406790"/>
            </a:avLst>
          </a:prstGeom>
          <a:ln>
            <a:solidFill>
              <a:srgbClr val="7D7D7D"/>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1534" y="1386565"/>
            <a:ext cx="4533057" cy="4142972"/>
          </a:xfrm>
          <a:prstGeom prst="rect">
            <a:avLst/>
          </a:prstGeom>
        </p:spPr>
      </p:pic>
      <p:sp>
        <p:nvSpPr>
          <p:cNvPr id="3" name="TextBox 2"/>
          <p:cNvSpPr txBox="1"/>
          <p:nvPr/>
        </p:nvSpPr>
        <p:spPr>
          <a:xfrm flipH="1">
            <a:off x="3315476" y="1310343"/>
            <a:ext cx="7315200" cy="461665"/>
          </a:xfrm>
          <a:prstGeom prst="rect">
            <a:avLst/>
          </a:prstGeom>
          <a:noFill/>
        </p:spPr>
        <p:txBody>
          <a:bodyPr wrap="square" rtlCol="0" anchor="ctr">
            <a:spAutoFit/>
          </a:bodyPr>
          <a:lstStyle/>
          <a:p>
            <a:r>
              <a:rPr lang="en-US" sz="2400" dirty="0"/>
              <a:t>Battery (</a:t>
            </a:r>
            <a:r>
              <a:rPr lang="en-US" sz="2400" dirty="0" smtClean="0"/>
              <a:t>12-24V)</a:t>
            </a:r>
            <a:endParaRPr lang="en-US" sz="2400" dirty="0"/>
          </a:p>
        </p:txBody>
      </p:sp>
      <p:sp>
        <p:nvSpPr>
          <p:cNvPr id="4" name="TextBox 3"/>
          <p:cNvSpPr txBox="1"/>
          <p:nvPr/>
        </p:nvSpPr>
        <p:spPr>
          <a:xfrm flipH="1">
            <a:off x="3805335" y="2588260"/>
            <a:ext cx="7315200" cy="461665"/>
          </a:xfrm>
          <a:prstGeom prst="rect">
            <a:avLst/>
          </a:prstGeom>
          <a:noFill/>
        </p:spPr>
        <p:txBody>
          <a:bodyPr wrap="square" rtlCol="0" anchor="ctr">
            <a:spAutoFit/>
          </a:bodyPr>
          <a:lstStyle/>
          <a:p>
            <a:r>
              <a:rPr lang="en-US" sz="2400" dirty="0"/>
              <a:t>12V fixed DC Adapter</a:t>
            </a:r>
          </a:p>
        </p:txBody>
      </p:sp>
      <p:sp>
        <p:nvSpPr>
          <p:cNvPr id="5" name="TextBox 4"/>
          <p:cNvSpPr txBox="1"/>
          <p:nvPr/>
        </p:nvSpPr>
        <p:spPr>
          <a:xfrm flipH="1">
            <a:off x="3805335" y="3866177"/>
            <a:ext cx="7315200" cy="461665"/>
          </a:xfrm>
          <a:prstGeom prst="rect">
            <a:avLst/>
          </a:prstGeom>
          <a:noFill/>
        </p:spPr>
        <p:txBody>
          <a:bodyPr wrap="square" rtlCol="0" anchor="ctr">
            <a:spAutoFit/>
          </a:bodyPr>
          <a:lstStyle/>
          <a:p>
            <a:r>
              <a:rPr lang="en-US" sz="2400" dirty="0"/>
              <a:t>12-24V Variable DC adapter</a:t>
            </a:r>
          </a:p>
        </p:txBody>
      </p:sp>
      <p:sp>
        <p:nvSpPr>
          <p:cNvPr id="6" name="TextBox 5"/>
          <p:cNvSpPr txBox="1"/>
          <p:nvPr/>
        </p:nvSpPr>
        <p:spPr>
          <a:xfrm flipH="1">
            <a:off x="3370894" y="5144094"/>
            <a:ext cx="7315200" cy="461665"/>
          </a:xfrm>
          <a:prstGeom prst="rect">
            <a:avLst/>
          </a:prstGeom>
          <a:noFill/>
        </p:spPr>
        <p:txBody>
          <a:bodyPr wrap="square" rtlCol="0" anchor="ctr">
            <a:spAutoFit/>
          </a:bodyPr>
          <a:lstStyle/>
          <a:p>
            <a:r>
              <a:rPr lang="en-US" sz="2400" dirty="0"/>
              <a:t>SMPS (Switched Mode Power Supply)</a:t>
            </a:r>
          </a:p>
        </p:txBody>
      </p:sp>
      <p:sp>
        <p:nvSpPr>
          <p:cNvPr id="7" name="Oval 6"/>
          <p:cNvSpPr/>
          <p:nvPr/>
        </p:nvSpPr>
        <p:spPr>
          <a:xfrm>
            <a:off x="2721676" y="137036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220192" y="263887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222174" y="390739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733551" y="517591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Arc 10"/>
          <p:cNvSpPr/>
          <p:nvPr/>
        </p:nvSpPr>
        <p:spPr>
          <a:xfrm>
            <a:off x="-1524000" y="1905000"/>
            <a:ext cx="3048000" cy="3048000"/>
          </a:xfrm>
          <a:prstGeom prst="arc">
            <a:avLst>
              <a:gd name="adj1" fmla="val 16200000"/>
              <a:gd name="adj2" fmla="val 5359794"/>
            </a:avLst>
          </a:prstGeom>
          <a:solidFill>
            <a:srgbClr val="00000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24"/>
          <p:cNvGrpSpPr/>
          <p:nvPr/>
        </p:nvGrpSpPr>
        <p:grpSpPr>
          <a:xfrm rot="5400000">
            <a:off x="-3129150" y="3314700"/>
            <a:ext cx="6246420" cy="228600"/>
            <a:chOff x="-3200400" y="3314700"/>
            <a:chExt cx="6246420" cy="228600"/>
          </a:xfrm>
        </p:grpSpPr>
        <p:sp>
          <p:nvSpPr>
            <p:cNvPr id="13" name="Rounded Rectangle 12"/>
            <p:cNvSpPr/>
            <p:nvPr/>
          </p:nvSpPr>
          <p:spPr>
            <a:xfrm rot="5400000">
              <a:off x="1331520" y="1828800"/>
              <a:ext cx="228600" cy="3200400"/>
            </a:xfrm>
            <a:prstGeom prst="roundRect">
              <a:avLst>
                <a:gd name="adj" fmla="val 35051"/>
              </a:avLst>
            </a:prstGeom>
            <a:solidFill>
              <a:srgbClr val="D7D7D7"/>
            </a:solid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rot="5400000">
              <a:off x="-1714500" y="1828800"/>
              <a:ext cx="228600" cy="3200400"/>
            </a:xfrm>
            <a:prstGeom prst="roundRect">
              <a:avLst>
                <a:gd name="adj" fmla="val 35051"/>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454" y="1722565"/>
            <a:ext cx="3951302" cy="341287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036" y="1083530"/>
            <a:ext cx="3838137" cy="4018663"/>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452" y="1083530"/>
            <a:ext cx="4005517" cy="4019891"/>
          </a:xfrm>
          <a:prstGeom prst="rect">
            <a:avLst/>
          </a:prstGeom>
        </p:spPr>
      </p:pic>
    </p:spTree>
    <p:extLst>
      <p:ext uri="{BB962C8B-B14F-4D97-AF65-F5344CB8AC3E}">
        <p14:creationId xmlns:p14="http://schemas.microsoft.com/office/powerpoint/2010/main" val="3464299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7380000">
                                      <p:cBhvr>
                                        <p:cTn id="6" dur="1000" fill="hold"/>
                                        <p:tgtEl>
                                          <p:spTgt spid="12"/>
                                        </p:tgtEl>
                                        <p:attrNameLst>
                                          <p:attrName>r</p:attrName>
                                        </p:attrNameLst>
                                      </p:cBhvr>
                                    </p:animRot>
                                  </p:childTnLst>
                                </p:cTn>
                              </p:par>
                            </p:childTnLst>
                          </p:cTn>
                        </p:par>
                        <p:par>
                          <p:cTn id="7" fill="hold">
                            <p:stCondLst>
                              <p:cond delay="1000"/>
                            </p:stCondLst>
                            <p:childTnLst>
                              <p:par>
                                <p:cTn id="8" presetID="1" presetClass="emph" presetSubtype="2" fill="hold" nodeType="afterEffect">
                                  <p:stCondLst>
                                    <p:cond delay="0"/>
                                  </p:stCondLst>
                                  <p:childTnLst>
                                    <p:animClr clrSpc="rgb" dir="cw">
                                      <p:cBhvr>
                                        <p:cTn id="9" dur="500" fill="hold"/>
                                        <p:tgtEl>
                                          <p:spTgt spid="7"/>
                                        </p:tgtEl>
                                        <p:attrNameLst>
                                          <p:attrName>fillcolor</p:attrName>
                                        </p:attrNameLst>
                                      </p:cBhvr>
                                      <p:to>
                                        <a:srgbClr val="829975"/>
                                      </p:to>
                                    </p:animClr>
                                    <p:set>
                                      <p:cBhvr>
                                        <p:cTn id="10" dur="500" fill="hold"/>
                                        <p:tgtEl>
                                          <p:spTgt spid="7"/>
                                        </p:tgtEl>
                                        <p:attrNameLst>
                                          <p:attrName>fill.type</p:attrName>
                                        </p:attrNameLst>
                                      </p:cBhvr>
                                      <p:to>
                                        <p:strVal val="solid"/>
                                      </p:to>
                                    </p:set>
                                    <p:set>
                                      <p:cBhvr>
                                        <p:cTn id="11" dur="500" fill="hold"/>
                                        <p:tgtEl>
                                          <p:spTgt spid="7"/>
                                        </p:tgtEl>
                                        <p:attrNameLst>
                                          <p:attrName>fill.on</p:attrName>
                                        </p:attrNameLst>
                                      </p:cBhvr>
                                      <p:to>
                                        <p:strVal val="true"/>
                                      </p:to>
                                    </p:se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1320000">
                                      <p:cBhvr>
                                        <p:cTn id="21" dur="500" fill="hold"/>
                                        <p:tgtEl>
                                          <p:spTgt spid="12"/>
                                        </p:tgtEl>
                                        <p:attrNameLst>
                                          <p:attrName>r</p:attrName>
                                        </p:attrNameLst>
                                      </p:cBhvr>
                                    </p:animRot>
                                  </p:childTnLst>
                                </p:cTn>
                              </p:par>
                              <p:par>
                                <p:cTn id="22" presetID="10" presetClass="exit" presetSubtype="0" fill="hold"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par>
                          <p:cTn id="25" fill="hold">
                            <p:stCondLst>
                              <p:cond delay="500"/>
                            </p:stCondLst>
                            <p:childTnLst>
                              <p:par>
                                <p:cTn id="26" presetID="1" presetClass="emph" presetSubtype="2" fill="hold" nodeType="afterEffect">
                                  <p:stCondLst>
                                    <p:cond delay="0"/>
                                  </p:stCondLst>
                                  <p:childTnLst>
                                    <p:animClr clrSpc="rgb" dir="cw">
                                      <p:cBhvr>
                                        <p:cTn id="27" dur="500" fill="hold"/>
                                        <p:tgtEl>
                                          <p:spTgt spid="8"/>
                                        </p:tgtEl>
                                        <p:attrNameLst>
                                          <p:attrName>fillcolor</p:attrName>
                                        </p:attrNameLst>
                                      </p:cBhvr>
                                      <p:to>
                                        <a:srgbClr val="829975"/>
                                      </p:to>
                                    </p:animClr>
                                    <p:set>
                                      <p:cBhvr>
                                        <p:cTn id="28" dur="500" fill="hold"/>
                                        <p:tgtEl>
                                          <p:spTgt spid="8"/>
                                        </p:tgtEl>
                                        <p:attrNameLst>
                                          <p:attrName>fill.type</p:attrName>
                                        </p:attrNameLst>
                                      </p:cBhvr>
                                      <p:to>
                                        <p:strVal val="solid"/>
                                      </p:to>
                                    </p:set>
                                    <p:set>
                                      <p:cBhvr>
                                        <p:cTn id="29" dur="500" fill="hold"/>
                                        <p:tgtEl>
                                          <p:spTgt spid="8"/>
                                        </p:tgtEl>
                                        <p:attrNameLst>
                                          <p:attrName>fill.on</p:attrName>
                                        </p:attrNameLst>
                                      </p:cBhvr>
                                      <p:to>
                                        <p:strVal val="true"/>
                                      </p:to>
                                    </p:se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1320000">
                                      <p:cBhvr>
                                        <p:cTn id="39" dur="500" fill="hold"/>
                                        <p:tgtEl>
                                          <p:spTgt spid="12"/>
                                        </p:tgtEl>
                                        <p:attrNameLst>
                                          <p:attrName>r</p:attrName>
                                        </p:attrNameLst>
                                      </p:cBhvr>
                                    </p:animRo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par>
                          <p:cTn id="43" fill="hold">
                            <p:stCondLst>
                              <p:cond delay="500"/>
                            </p:stCondLst>
                            <p:childTnLst>
                              <p:par>
                                <p:cTn id="44" presetID="1" presetClass="emph" presetSubtype="2" fill="hold" nodeType="afterEffect">
                                  <p:stCondLst>
                                    <p:cond delay="0"/>
                                  </p:stCondLst>
                                  <p:childTnLst>
                                    <p:animClr clrSpc="rgb" dir="cw">
                                      <p:cBhvr>
                                        <p:cTn id="45" dur="500" fill="hold"/>
                                        <p:tgtEl>
                                          <p:spTgt spid="9"/>
                                        </p:tgtEl>
                                        <p:attrNameLst>
                                          <p:attrName>fillcolor</p:attrName>
                                        </p:attrNameLst>
                                      </p:cBhvr>
                                      <p:to>
                                        <a:srgbClr val="829975"/>
                                      </p:to>
                                    </p:animClr>
                                    <p:set>
                                      <p:cBhvr>
                                        <p:cTn id="46" dur="500" fill="hold"/>
                                        <p:tgtEl>
                                          <p:spTgt spid="9"/>
                                        </p:tgtEl>
                                        <p:attrNameLst>
                                          <p:attrName>fill.type</p:attrName>
                                        </p:attrNameLst>
                                      </p:cBhvr>
                                      <p:to>
                                        <p:strVal val="solid"/>
                                      </p:to>
                                    </p:set>
                                    <p:set>
                                      <p:cBhvr>
                                        <p:cTn id="47" dur="500" fill="hold"/>
                                        <p:tgtEl>
                                          <p:spTgt spid="9"/>
                                        </p:tgtEl>
                                        <p:attrNameLst>
                                          <p:attrName>fill.on</p:attrName>
                                        </p:attrNameLst>
                                      </p:cBhvr>
                                      <p:to>
                                        <p:strVal val="true"/>
                                      </p:to>
                                    </p:set>
                                  </p:childTnLst>
                                </p:cTn>
                              </p:par>
                              <p:par>
                                <p:cTn id="48" presetID="10"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mph" presetSubtype="0" fill="hold" nodeType="clickEffect">
                                  <p:stCondLst>
                                    <p:cond delay="0"/>
                                  </p:stCondLst>
                                  <p:childTnLst>
                                    <p:animRot by="1320000">
                                      <p:cBhvr>
                                        <p:cTn id="57" dur="500" fill="hold"/>
                                        <p:tgtEl>
                                          <p:spTgt spid="12"/>
                                        </p:tgtEl>
                                        <p:attrNameLst>
                                          <p:attrName>r</p:attrName>
                                        </p:attrNameLst>
                                      </p:cBhvr>
                                    </p:animRot>
                                  </p:childTnLst>
                                </p:cTn>
                              </p:par>
                              <p:par>
                                <p:cTn id="58" presetID="10" presetClass="exit" presetSubtype="0" fill="hold" nodeType="withEffect">
                                  <p:stCondLst>
                                    <p:cond delay="0"/>
                                  </p:stCondLst>
                                  <p:childTnLst>
                                    <p:animEffect transition="out" filter="fad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childTnLst>
                          </p:cTn>
                        </p:par>
                        <p:par>
                          <p:cTn id="61" fill="hold">
                            <p:stCondLst>
                              <p:cond delay="500"/>
                            </p:stCondLst>
                            <p:childTnLst>
                              <p:par>
                                <p:cTn id="62" presetID="1" presetClass="emph" presetSubtype="2" fill="hold" nodeType="afterEffect">
                                  <p:stCondLst>
                                    <p:cond delay="0"/>
                                  </p:stCondLst>
                                  <p:childTnLst>
                                    <p:animClr clrSpc="rgb" dir="cw">
                                      <p:cBhvr>
                                        <p:cTn id="63" dur="500" fill="hold"/>
                                        <p:tgtEl>
                                          <p:spTgt spid="10"/>
                                        </p:tgtEl>
                                        <p:attrNameLst>
                                          <p:attrName>fillcolor</p:attrName>
                                        </p:attrNameLst>
                                      </p:cBhvr>
                                      <p:to>
                                        <a:srgbClr val="829975"/>
                                      </p:to>
                                    </p:animClr>
                                    <p:set>
                                      <p:cBhvr>
                                        <p:cTn id="64" dur="500" fill="hold"/>
                                        <p:tgtEl>
                                          <p:spTgt spid="10"/>
                                        </p:tgtEl>
                                        <p:attrNameLst>
                                          <p:attrName>fill.type</p:attrName>
                                        </p:attrNameLst>
                                      </p:cBhvr>
                                      <p:to>
                                        <p:strVal val="solid"/>
                                      </p:to>
                                    </p:set>
                                    <p:set>
                                      <p:cBhvr>
                                        <p:cTn id="65" dur="500" fill="hold"/>
                                        <p:tgtEl>
                                          <p:spTgt spid="10"/>
                                        </p:tgtEl>
                                        <p:attrNameLst>
                                          <p:attrName>fill.on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Arc 1"/>
          <p:cNvSpPr/>
          <p:nvPr/>
        </p:nvSpPr>
        <p:spPr>
          <a:xfrm>
            <a:off x="-3429001" y="1"/>
            <a:ext cx="6858002" cy="6858000"/>
          </a:xfrm>
          <a:prstGeom prst="arc">
            <a:avLst>
              <a:gd name="adj1" fmla="val 16200000"/>
              <a:gd name="adj2" fmla="val 5406790"/>
            </a:avLst>
          </a:prstGeom>
          <a:ln>
            <a:solidFill>
              <a:srgbClr val="7D7D7D"/>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 name="TextBox 2"/>
          <p:cNvSpPr txBox="1"/>
          <p:nvPr/>
        </p:nvSpPr>
        <p:spPr>
          <a:xfrm flipH="1">
            <a:off x="3315476" y="1279566"/>
            <a:ext cx="7315200" cy="523220"/>
          </a:xfrm>
          <a:prstGeom prst="rect">
            <a:avLst/>
          </a:prstGeom>
          <a:noFill/>
        </p:spPr>
        <p:txBody>
          <a:bodyPr wrap="square" rtlCol="0" anchor="ctr">
            <a:spAutoFit/>
          </a:bodyPr>
          <a:lstStyle/>
          <a:p>
            <a:r>
              <a:rPr lang="en-US" sz="2800" dirty="0" smtClean="0"/>
              <a:t>Components Required</a:t>
            </a:r>
            <a:endParaRPr lang="en-US" sz="2800" dirty="0"/>
          </a:p>
        </p:txBody>
      </p:sp>
      <p:sp>
        <p:nvSpPr>
          <p:cNvPr id="4" name="TextBox 3"/>
          <p:cNvSpPr txBox="1"/>
          <p:nvPr/>
        </p:nvSpPr>
        <p:spPr>
          <a:xfrm flipH="1">
            <a:off x="3805335" y="2557483"/>
            <a:ext cx="7315200" cy="523220"/>
          </a:xfrm>
          <a:prstGeom prst="rect">
            <a:avLst/>
          </a:prstGeom>
          <a:noFill/>
        </p:spPr>
        <p:txBody>
          <a:bodyPr wrap="square" rtlCol="0" anchor="ctr">
            <a:spAutoFit/>
          </a:bodyPr>
          <a:lstStyle/>
          <a:p>
            <a:r>
              <a:rPr lang="en-US" sz="2800" dirty="0" smtClean="0"/>
              <a:t>Assembling the Components into a Bot</a:t>
            </a:r>
            <a:endParaRPr lang="en-US" sz="2800" dirty="0"/>
          </a:p>
        </p:txBody>
      </p:sp>
      <p:sp>
        <p:nvSpPr>
          <p:cNvPr id="5" name="TextBox 4"/>
          <p:cNvSpPr txBox="1"/>
          <p:nvPr/>
        </p:nvSpPr>
        <p:spPr>
          <a:xfrm flipH="1">
            <a:off x="3805335" y="3835400"/>
            <a:ext cx="7315200" cy="523220"/>
          </a:xfrm>
          <a:prstGeom prst="rect">
            <a:avLst/>
          </a:prstGeom>
          <a:noFill/>
        </p:spPr>
        <p:txBody>
          <a:bodyPr wrap="square" rtlCol="0" anchor="ctr">
            <a:spAutoFit/>
          </a:bodyPr>
          <a:lstStyle/>
          <a:p>
            <a:r>
              <a:rPr lang="en-US" sz="2800" dirty="0" smtClean="0"/>
              <a:t>Locomotion (Controlling the Bot)</a:t>
            </a:r>
            <a:endParaRPr lang="en-US" sz="2800" dirty="0"/>
          </a:p>
        </p:txBody>
      </p:sp>
      <p:sp>
        <p:nvSpPr>
          <p:cNvPr id="6" name="TextBox 5"/>
          <p:cNvSpPr txBox="1"/>
          <p:nvPr/>
        </p:nvSpPr>
        <p:spPr>
          <a:xfrm flipH="1">
            <a:off x="3370894" y="5113317"/>
            <a:ext cx="7315200" cy="523220"/>
          </a:xfrm>
          <a:prstGeom prst="rect">
            <a:avLst/>
          </a:prstGeom>
          <a:noFill/>
        </p:spPr>
        <p:txBody>
          <a:bodyPr wrap="square" rtlCol="0" anchor="ctr">
            <a:spAutoFit/>
          </a:bodyPr>
          <a:lstStyle/>
          <a:p>
            <a:r>
              <a:rPr lang="en-US" sz="2800" dirty="0" smtClean="0"/>
              <a:t>Sample Arenas</a:t>
            </a:r>
            <a:endParaRPr lang="en-US" sz="2800" dirty="0"/>
          </a:p>
        </p:txBody>
      </p:sp>
      <p:sp>
        <p:nvSpPr>
          <p:cNvPr id="7" name="Oval 6"/>
          <p:cNvSpPr/>
          <p:nvPr/>
        </p:nvSpPr>
        <p:spPr>
          <a:xfrm>
            <a:off x="2721676" y="137036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220192" y="263887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222174" y="390739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733551" y="517591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Arc 10"/>
          <p:cNvSpPr/>
          <p:nvPr/>
        </p:nvSpPr>
        <p:spPr>
          <a:xfrm>
            <a:off x="-1524000" y="1905000"/>
            <a:ext cx="3048000" cy="3048000"/>
          </a:xfrm>
          <a:prstGeom prst="arc">
            <a:avLst>
              <a:gd name="adj1" fmla="val 16200000"/>
              <a:gd name="adj2" fmla="val 5359794"/>
            </a:avLst>
          </a:prstGeom>
          <a:solidFill>
            <a:srgbClr val="00000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24"/>
          <p:cNvGrpSpPr/>
          <p:nvPr/>
        </p:nvGrpSpPr>
        <p:grpSpPr>
          <a:xfrm rot="5400000">
            <a:off x="-3129150" y="3314700"/>
            <a:ext cx="6246420" cy="228600"/>
            <a:chOff x="-3200400" y="3314700"/>
            <a:chExt cx="6246420" cy="228600"/>
          </a:xfrm>
        </p:grpSpPr>
        <p:sp>
          <p:nvSpPr>
            <p:cNvPr id="13" name="Rounded Rectangle 12"/>
            <p:cNvSpPr/>
            <p:nvPr/>
          </p:nvSpPr>
          <p:spPr>
            <a:xfrm rot="5400000">
              <a:off x="1331520" y="1828800"/>
              <a:ext cx="228600" cy="3200400"/>
            </a:xfrm>
            <a:prstGeom prst="roundRect">
              <a:avLst>
                <a:gd name="adj" fmla="val 35051"/>
              </a:avLst>
            </a:prstGeom>
            <a:solidFill>
              <a:srgbClr val="D7D7D7"/>
            </a:solid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rot="5400000">
              <a:off x="-1714500" y="1828800"/>
              <a:ext cx="228600" cy="3200400"/>
            </a:xfrm>
            <a:prstGeom prst="roundRect">
              <a:avLst>
                <a:gd name="adj" fmla="val 35051"/>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214900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7380000">
                                      <p:cBhvr>
                                        <p:cTn id="6" dur="1000" fill="hold"/>
                                        <p:tgtEl>
                                          <p:spTgt spid="12"/>
                                        </p:tgtEl>
                                        <p:attrNameLst>
                                          <p:attrName>r</p:attrName>
                                        </p:attrNameLst>
                                      </p:cBhvr>
                                    </p:animRot>
                                  </p:childTnLst>
                                </p:cTn>
                              </p:par>
                            </p:childTnLst>
                          </p:cTn>
                        </p:par>
                        <p:par>
                          <p:cTn id="7" fill="hold">
                            <p:stCondLst>
                              <p:cond delay="1000"/>
                            </p:stCondLst>
                            <p:childTnLst>
                              <p:par>
                                <p:cTn id="8" presetID="1" presetClass="emph" presetSubtype="2" fill="hold" nodeType="afterEffect">
                                  <p:stCondLst>
                                    <p:cond delay="0"/>
                                  </p:stCondLst>
                                  <p:childTnLst>
                                    <p:animClr clrSpc="rgb" dir="cw">
                                      <p:cBhvr>
                                        <p:cTn id="9" dur="500" fill="hold"/>
                                        <p:tgtEl>
                                          <p:spTgt spid="7"/>
                                        </p:tgtEl>
                                        <p:attrNameLst>
                                          <p:attrName>fillcolor</p:attrName>
                                        </p:attrNameLst>
                                      </p:cBhvr>
                                      <p:to>
                                        <a:srgbClr val="829975"/>
                                      </p:to>
                                    </p:animClr>
                                    <p:set>
                                      <p:cBhvr>
                                        <p:cTn id="10" dur="500" fill="hold"/>
                                        <p:tgtEl>
                                          <p:spTgt spid="7"/>
                                        </p:tgtEl>
                                        <p:attrNameLst>
                                          <p:attrName>fill.type</p:attrName>
                                        </p:attrNameLst>
                                      </p:cBhvr>
                                      <p:to>
                                        <p:strVal val="solid"/>
                                      </p:to>
                                    </p:set>
                                    <p:set>
                                      <p:cBhvr>
                                        <p:cTn id="11" dur="500" fill="hold"/>
                                        <p:tgtEl>
                                          <p:spTgt spid="7"/>
                                        </p:tgtEl>
                                        <p:attrNameLst>
                                          <p:attrName>fill.on</p:attrName>
                                        </p:attrNameLst>
                                      </p:cBhvr>
                                      <p:to>
                                        <p:strVal val="true"/>
                                      </p:to>
                                    </p:se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500"/>
                            </p:stCondLst>
                            <p:childTnLst>
                              <p:par>
                                <p:cTn id="16" presetID="8" presetClass="emph" presetSubtype="0" fill="hold" nodeType="afterEffect">
                                  <p:stCondLst>
                                    <p:cond delay="0"/>
                                  </p:stCondLst>
                                  <p:childTnLst>
                                    <p:animRot by="1320000">
                                      <p:cBhvr>
                                        <p:cTn id="17" dur="500" fill="hold"/>
                                        <p:tgtEl>
                                          <p:spTgt spid="12"/>
                                        </p:tgtEl>
                                        <p:attrNameLst>
                                          <p:attrName>r</p:attrName>
                                        </p:attrNameLst>
                                      </p:cBhvr>
                                    </p:animRot>
                                  </p:childTnLst>
                                </p:cTn>
                              </p:par>
                            </p:childTnLst>
                          </p:cTn>
                        </p:par>
                        <p:par>
                          <p:cTn id="18" fill="hold">
                            <p:stCondLst>
                              <p:cond delay="2000"/>
                            </p:stCondLst>
                            <p:childTnLst>
                              <p:par>
                                <p:cTn id="19" presetID="1" presetClass="emph" presetSubtype="2" fill="hold" nodeType="afterEffect">
                                  <p:stCondLst>
                                    <p:cond delay="0"/>
                                  </p:stCondLst>
                                  <p:childTnLst>
                                    <p:animClr clrSpc="rgb" dir="cw">
                                      <p:cBhvr>
                                        <p:cTn id="20" dur="500" fill="hold"/>
                                        <p:tgtEl>
                                          <p:spTgt spid="8"/>
                                        </p:tgtEl>
                                        <p:attrNameLst>
                                          <p:attrName>fillcolor</p:attrName>
                                        </p:attrNameLst>
                                      </p:cBhvr>
                                      <p:to>
                                        <a:srgbClr val="829975"/>
                                      </p:to>
                                    </p:animClr>
                                    <p:set>
                                      <p:cBhvr>
                                        <p:cTn id="21" dur="500" fill="hold"/>
                                        <p:tgtEl>
                                          <p:spTgt spid="8"/>
                                        </p:tgtEl>
                                        <p:attrNameLst>
                                          <p:attrName>fill.type</p:attrName>
                                        </p:attrNameLst>
                                      </p:cBhvr>
                                      <p:to>
                                        <p:strVal val="solid"/>
                                      </p:to>
                                    </p:set>
                                    <p:set>
                                      <p:cBhvr>
                                        <p:cTn id="22" dur="500" fill="hold"/>
                                        <p:tgtEl>
                                          <p:spTgt spid="8"/>
                                        </p:tgtEl>
                                        <p:attrNameLst>
                                          <p:attrName>fill.on</p:attrName>
                                        </p:attrNameLst>
                                      </p:cBhvr>
                                      <p:to>
                                        <p:strVal val="true"/>
                                      </p:to>
                                    </p:se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500"/>
                            </p:stCondLst>
                            <p:childTnLst>
                              <p:par>
                                <p:cTn id="27" presetID="8" presetClass="emph" presetSubtype="0" fill="hold" nodeType="afterEffect">
                                  <p:stCondLst>
                                    <p:cond delay="0"/>
                                  </p:stCondLst>
                                  <p:childTnLst>
                                    <p:animRot by="1320000">
                                      <p:cBhvr>
                                        <p:cTn id="28" dur="500" fill="hold"/>
                                        <p:tgtEl>
                                          <p:spTgt spid="12"/>
                                        </p:tgtEl>
                                        <p:attrNameLst>
                                          <p:attrName>r</p:attrName>
                                        </p:attrNameLst>
                                      </p:cBhvr>
                                    </p:animRot>
                                  </p:childTnLst>
                                </p:cTn>
                              </p:par>
                            </p:childTnLst>
                          </p:cTn>
                        </p:par>
                        <p:par>
                          <p:cTn id="29" fill="hold">
                            <p:stCondLst>
                              <p:cond delay="3000"/>
                            </p:stCondLst>
                            <p:childTnLst>
                              <p:par>
                                <p:cTn id="30" presetID="1" presetClass="emph" presetSubtype="2" fill="hold" nodeType="afterEffect">
                                  <p:stCondLst>
                                    <p:cond delay="0"/>
                                  </p:stCondLst>
                                  <p:childTnLst>
                                    <p:animClr clrSpc="rgb" dir="cw">
                                      <p:cBhvr>
                                        <p:cTn id="31" dur="500" fill="hold"/>
                                        <p:tgtEl>
                                          <p:spTgt spid="9"/>
                                        </p:tgtEl>
                                        <p:attrNameLst>
                                          <p:attrName>fillcolor</p:attrName>
                                        </p:attrNameLst>
                                      </p:cBhvr>
                                      <p:to>
                                        <a:srgbClr val="829975"/>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3500"/>
                            </p:stCondLst>
                            <p:childTnLst>
                              <p:par>
                                <p:cTn id="38" presetID="8" presetClass="emph" presetSubtype="0" fill="hold" nodeType="afterEffect">
                                  <p:stCondLst>
                                    <p:cond delay="0"/>
                                  </p:stCondLst>
                                  <p:childTnLst>
                                    <p:animRot by="1320000">
                                      <p:cBhvr>
                                        <p:cTn id="39" dur="500" fill="hold"/>
                                        <p:tgtEl>
                                          <p:spTgt spid="12"/>
                                        </p:tgtEl>
                                        <p:attrNameLst>
                                          <p:attrName>r</p:attrName>
                                        </p:attrNameLst>
                                      </p:cBhvr>
                                    </p:animRot>
                                  </p:childTnLst>
                                </p:cTn>
                              </p:par>
                            </p:childTnLst>
                          </p:cTn>
                        </p:par>
                        <p:par>
                          <p:cTn id="40" fill="hold">
                            <p:stCondLst>
                              <p:cond delay="4000"/>
                            </p:stCondLst>
                            <p:childTnLst>
                              <p:par>
                                <p:cTn id="41" presetID="1" presetClass="emph" presetSubtype="2" fill="hold" nodeType="afterEffect">
                                  <p:stCondLst>
                                    <p:cond delay="0"/>
                                  </p:stCondLst>
                                  <p:childTnLst>
                                    <p:animClr clrSpc="rgb" dir="cw">
                                      <p:cBhvr>
                                        <p:cTn id="42" dur="500" fill="hold"/>
                                        <p:tgtEl>
                                          <p:spTgt spid="10"/>
                                        </p:tgtEl>
                                        <p:attrNameLst>
                                          <p:attrName>fillcolor</p:attrName>
                                        </p:attrNameLst>
                                      </p:cBhvr>
                                      <p:to>
                                        <a:srgbClr val="829975"/>
                                      </p:to>
                                    </p:animClr>
                                    <p:set>
                                      <p:cBhvr>
                                        <p:cTn id="43" dur="500" fill="hold"/>
                                        <p:tgtEl>
                                          <p:spTgt spid="10"/>
                                        </p:tgtEl>
                                        <p:attrNameLst>
                                          <p:attrName>fill.type</p:attrName>
                                        </p:attrNameLst>
                                      </p:cBhvr>
                                      <p:to>
                                        <p:strVal val="solid"/>
                                      </p:to>
                                    </p:set>
                                    <p:set>
                                      <p:cBhvr>
                                        <p:cTn id="44" dur="500" fill="hold"/>
                                        <p:tgtEl>
                                          <p:spTgt spid="10"/>
                                        </p:tgtEl>
                                        <p:attrNameLst>
                                          <p:attrName>fill.on</p:attrName>
                                        </p:attrNameLst>
                                      </p:cBhvr>
                                      <p:to>
                                        <p:strVal val="true"/>
                                      </p:to>
                                    </p:se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5963" y="674709"/>
            <a:ext cx="6160533" cy="923330"/>
          </a:xfrm>
          <a:prstGeom prst="rect">
            <a:avLst/>
          </a:prstGeom>
          <a:noFill/>
        </p:spPr>
        <p:txBody>
          <a:bodyPr wrap="none" lIns="91440" tIns="45720" rIns="91440" bIns="45720">
            <a:spAutoFit/>
          </a:bodyPr>
          <a:lstStyle/>
          <a:p>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Miscellaneous Tools</a:t>
            </a:r>
          </a:p>
        </p:txBody>
      </p:sp>
      <p:sp>
        <p:nvSpPr>
          <p:cNvPr id="3" name="TextBox 2"/>
          <p:cNvSpPr txBox="1"/>
          <p:nvPr/>
        </p:nvSpPr>
        <p:spPr>
          <a:xfrm>
            <a:off x="1249251" y="1700011"/>
            <a:ext cx="9878095" cy="4401205"/>
          </a:xfrm>
          <a:prstGeom prst="rect">
            <a:avLst/>
          </a:prstGeom>
          <a:noFill/>
        </p:spPr>
        <p:txBody>
          <a:bodyPr wrap="square" rtlCol="0">
            <a:spAutoFit/>
          </a:bodyPr>
          <a:lstStyle/>
          <a:p>
            <a:r>
              <a:rPr lang="en-US" sz="2800" dirty="0" smtClean="0"/>
              <a:t>Apart from the earlier mentioned ones, the various other tools, which will be required are given below:</a:t>
            </a:r>
          </a:p>
          <a:p>
            <a:endParaRPr lang="en-US" sz="2800" dirty="0" smtClean="0"/>
          </a:p>
          <a:p>
            <a:pPr marL="285750" indent="-285750">
              <a:buFont typeface="Arial" panose="020B0604020202020204" pitchFamily="34" charset="0"/>
              <a:buChar char="•"/>
            </a:pPr>
            <a:r>
              <a:rPr lang="en-US" sz="2800" dirty="0" smtClean="0"/>
              <a:t>Screws or nut-bolts</a:t>
            </a:r>
          </a:p>
          <a:p>
            <a:pPr marL="285750" indent="-285750">
              <a:buFont typeface="Arial" panose="020B0604020202020204" pitchFamily="34" charset="0"/>
              <a:buChar char="•"/>
            </a:pPr>
            <a:r>
              <a:rPr lang="en-US" sz="2800" dirty="0" smtClean="0"/>
              <a:t>Clamps for holding the motors</a:t>
            </a:r>
          </a:p>
          <a:p>
            <a:pPr marL="285750" indent="-285750">
              <a:buFont typeface="Arial" panose="020B0604020202020204" pitchFamily="34" charset="0"/>
              <a:buChar char="•"/>
            </a:pPr>
            <a:r>
              <a:rPr lang="en-US" sz="2800" dirty="0" smtClean="0"/>
              <a:t>Single stranded wires</a:t>
            </a:r>
          </a:p>
          <a:p>
            <a:pPr marL="285750" indent="-285750">
              <a:buFont typeface="Arial" panose="020B0604020202020204" pitchFamily="34" charset="0"/>
              <a:buChar char="•"/>
            </a:pPr>
            <a:r>
              <a:rPr lang="en-US" sz="2800" dirty="0" smtClean="0"/>
              <a:t>Wire cutter</a:t>
            </a:r>
          </a:p>
          <a:p>
            <a:pPr marL="285750" indent="-285750">
              <a:buFont typeface="Arial" panose="020B0604020202020204" pitchFamily="34" charset="0"/>
              <a:buChar char="•"/>
            </a:pPr>
            <a:r>
              <a:rPr lang="en-US" sz="2800" dirty="0" smtClean="0"/>
              <a:t>Tester or screw driver</a:t>
            </a:r>
          </a:p>
          <a:p>
            <a:pPr marL="285750" indent="-285750">
              <a:buFont typeface="Arial" panose="020B0604020202020204" pitchFamily="34" charset="0"/>
              <a:buChar char="•"/>
            </a:pPr>
            <a:r>
              <a:rPr lang="en-US" sz="2800" dirty="0" smtClean="0"/>
              <a:t>Soldering Equipment</a:t>
            </a:r>
          </a:p>
          <a:p>
            <a:pPr marL="285750" indent="-285750">
              <a:buFont typeface="Arial" panose="020B0604020202020204" pitchFamily="34" charset="0"/>
              <a:buChar char="•"/>
            </a:pPr>
            <a:r>
              <a:rPr lang="en-US" sz="2800" dirty="0" smtClean="0"/>
              <a:t>Drilling Equipment etc.</a:t>
            </a: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2933" y="2602278"/>
            <a:ext cx="3182602" cy="3182602"/>
          </a:xfrm>
          <a:prstGeom prst="rect">
            <a:avLst/>
          </a:prstGeom>
        </p:spPr>
      </p:pic>
    </p:spTree>
    <p:extLst>
      <p:ext uri="{BB962C8B-B14F-4D97-AF65-F5344CB8AC3E}">
        <p14:creationId xmlns:p14="http://schemas.microsoft.com/office/powerpoint/2010/main" val="3473103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4488" y="1032518"/>
            <a:ext cx="9314330" cy="4524315"/>
          </a:xfrm>
          <a:prstGeom prst="rect">
            <a:avLst/>
          </a:prstGeom>
          <a:noFill/>
        </p:spPr>
        <p:txBody>
          <a:bodyPr wrap="square" lIns="91440" tIns="45720" rIns="91440" bIns="45720">
            <a:spAutoFit/>
          </a:bodyPr>
          <a:lstStyle/>
          <a:p>
            <a:pPr algn="ctr"/>
            <a:r>
              <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Assembling </a:t>
            </a:r>
            <a:r>
              <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Components </a:t>
            </a:r>
            <a:endPar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into </a:t>
            </a:r>
            <a:r>
              <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a:t>
            </a:r>
            <a:r>
              <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Bot</a:t>
            </a:r>
            <a:endPar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9266431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45494" y="1722781"/>
            <a:ext cx="2941983" cy="401540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560279" y="528935"/>
            <a:ext cx="1091241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STEP 1: Making the body of the Bot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528075" y="2224691"/>
            <a:ext cx="674644" cy="501052"/>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824599" y="2224691"/>
            <a:ext cx="674644" cy="501052"/>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51642" y="1601191"/>
            <a:ext cx="827510" cy="1748053"/>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753820" y="1601191"/>
            <a:ext cx="827510" cy="1748053"/>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824599" y="4736353"/>
            <a:ext cx="674644" cy="501052"/>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553986" y="4736352"/>
            <a:ext cx="674644" cy="501052"/>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51642" y="4112853"/>
            <a:ext cx="827510" cy="1748053"/>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753820" y="4112853"/>
            <a:ext cx="827510" cy="1748053"/>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335" y="3990137"/>
            <a:ext cx="827510" cy="1748053"/>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6070" y="3990137"/>
            <a:ext cx="827510" cy="1748053"/>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679" y="3990137"/>
            <a:ext cx="827510" cy="1748053"/>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5266" y="4007434"/>
            <a:ext cx="827510" cy="1748053"/>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8751112" y="3393477"/>
            <a:ext cx="674644" cy="501052"/>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211700" y="3393477"/>
            <a:ext cx="674644" cy="501052"/>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698879" y="3393476"/>
            <a:ext cx="674644" cy="501052"/>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336768" y="3393477"/>
            <a:ext cx="674644" cy="501052"/>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341" y="1638039"/>
            <a:ext cx="1420078" cy="1420078"/>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0066" y="1638039"/>
            <a:ext cx="1420078" cy="1420078"/>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2827" y="1638039"/>
            <a:ext cx="1420078" cy="1420078"/>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3606" y="1642684"/>
            <a:ext cx="1420078" cy="1420078"/>
          </a:xfrm>
          <a:prstGeom prst="rect">
            <a:avLst/>
          </a:prstGeom>
        </p:spPr>
      </p:pic>
      <p:sp>
        <p:nvSpPr>
          <p:cNvPr id="46" name="TextBox 45"/>
          <p:cNvSpPr txBox="1"/>
          <p:nvPr/>
        </p:nvSpPr>
        <p:spPr>
          <a:xfrm>
            <a:off x="5487846" y="3415631"/>
            <a:ext cx="1217754" cy="369332"/>
          </a:xfrm>
          <a:prstGeom prst="rect">
            <a:avLst/>
          </a:prstGeom>
          <a:noFill/>
        </p:spPr>
        <p:txBody>
          <a:bodyPr wrap="square" rtlCol="0">
            <a:spAutoFit/>
          </a:bodyPr>
          <a:lstStyle/>
          <a:p>
            <a:r>
              <a:rPr lang="en-US" dirty="0" smtClean="0"/>
              <a:t>CHASSIS</a:t>
            </a:r>
            <a:endParaRPr lang="en-US" dirty="0"/>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516" y="1638039"/>
            <a:ext cx="490175" cy="1498377"/>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1474" y="4322404"/>
            <a:ext cx="490175" cy="14983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348" y="4322403"/>
            <a:ext cx="490175" cy="1498377"/>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5784" y="1638038"/>
            <a:ext cx="490175" cy="1498377"/>
          </a:xfrm>
          <a:prstGeom prst="rect">
            <a:avLst/>
          </a:prstGeom>
        </p:spPr>
      </p:pic>
    </p:spTree>
    <p:extLst>
      <p:ext uri="{BB962C8B-B14F-4D97-AF65-F5344CB8AC3E}">
        <p14:creationId xmlns:p14="http://schemas.microsoft.com/office/powerpoint/2010/main" val="42549841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6" presetClass="exit" presetSubtype="32" fill="hold" nodeType="afterEffect">
                                  <p:stCondLst>
                                    <p:cond delay="0"/>
                                  </p:stCondLst>
                                  <p:childTnLst>
                                    <p:animEffect transition="out" filter="circle(out)">
                                      <p:cBhvr>
                                        <p:cTn id="10" dur="2000"/>
                                        <p:tgtEl>
                                          <p:spTgt spid="41"/>
                                        </p:tgtEl>
                                      </p:cBhvr>
                                    </p:animEffect>
                                    <p:set>
                                      <p:cBhvr>
                                        <p:cTn id="11" dur="1" fill="hold">
                                          <p:stCondLst>
                                            <p:cond delay="1999"/>
                                          </p:stCondLst>
                                        </p:cTn>
                                        <p:tgtEl>
                                          <p:spTgt spid="41"/>
                                        </p:tgtEl>
                                        <p:attrNameLst>
                                          <p:attrName>style.visibility</p:attrName>
                                        </p:attrNameLst>
                                      </p:cBhvr>
                                      <p:to>
                                        <p:strVal val="hidden"/>
                                      </p:to>
                                    </p:set>
                                  </p:childTnLst>
                                </p:cTn>
                              </p:par>
                              <p:par>
                                <p:cTn id="12" presetID="6" presetClass="exit" presetSubtype="32" fill="hold" nodeType="withEffect">
                                  <p:stCondLst>
                                    <p:cond delay="0"/>
                                  </p:stCondLst>
                                  <p:childTnLst>
                                    <p:animEffect transition="out" filter="circle(out)">
                                      <p:cBhvr>
                                        <p:cTn id="13" dur="2000"/>
                                        <p:tgtEl>
                                          <p:spTgt spid="40"/>
                                        </p:tgtEl>
                                      </p:cBhvr>
                                    </p:animEffect>
                                    <p:set>
                                      <p:cBhvr>
                                        <p:cTn id="14" dur="1" fill="hold">
                                          <p:stCondLst>
                                            <p:cond delay="1999"/>
                                          </p:stCondLst>
                                        </p:cTn>
                                        <p:tgtEl>
                                          <p:spTgt spid="40"/>
                                        </p:tgtEl>
                                        <p:attrNameLst>
                                          <p:attrName>style.visibility</p:attrName>
                                        </p:attrNameLst>
                                      </p:cBhvr>
                                      <p:to>
                                        <p:strVal val="hidden"/>
                                      </p:to>
                                    </p:set>
                                  </p:childTnLst>
                                </p:cTn>
                              </p:par>
                              <p:par>
                                <p:cTn id="15" presetID="6" presetClass="exit" presetSubtype="32" fill="hold" nodeType="withEffect">
                                  <p:stCondLst>
                                    <p:cond delay="0"/>
                                  </p:stCondLst>
                                  <p:childTnLst>
                                    <p:animEffect transition="out" filter="circle(out)">
                                      <p:cBhvr>
                                        <p:cTn id="16" dur="2000"/>
                                        <p:tgtEl>
                                          <p:spTgt spid="38"/>
                                        </p:tgtEl>
                                      </p:cBhvr>
                                    </p:animEffect>
                                    <p:set>
                                      <p:cBhvr>
                                        <p:cTn id="17" dur="1" fill="hold">
                                          <p:stCondLst>
                                            <p:cond delay="1999"/>
                                          </p:stCondLst>
                                        </p:cTn>
                                        <p:tgtEl>
                                          <p:spTgt spid="38"/>
                                        </p:tgtEl>
                                        <p:attrNameLst>
                                          <p:attrName>style.visibility</p:attrName>
                                        </p:attrNameLst>
                                      </p:cBhvr>
                                      <p:to>
                                        <p:strVal val="hidden"/>
                                      </p:to>
                                    </p:set>
                                  </p:childTnLst>
                                </p:cTn>
                              </p:par>
                              <p:par>
                                <p:cTn id="18" presetID="6" presetClass="exit" presetSubtype="32" fill="hold" nodeType="withEffect">
                                  <p:stCondLst>
                                    <p:cond delay="0"/>
                                  </p:stCondLst>
                                  <p:childTnLst>
                                    <p:animEffect transition="out" filter="circle(out)">
                                      <p:cBhvr>
                                        <p:cTn id="19" dur="2000"/>
                                        <p:tgtEl>
                                          <p:spTgt spid="39"/>
                                        </p:tgtEl>
                                      </p:cBhvr>
                                    </p:animEffect>
                                    <p:set>
                                      <p:cBhvr>
                                        <p:cTn id="20" dur="1" fill="hold">
                                          <p:stCondLst>
                                            <p:cond delay="1999"/>
                                          </p:stCondLst>
                                        </p:cTn>
                                        <p:tgtEl>
                                          <p:spTgt spid="39"/>
                                        </p:tgtEl>
                                        <p:attrNameLst>
                                          <p:attrName>style.visibility</p:attrName>
                                        </p:attrNameLst>
                                      </p:cBhvr>
                                      <p:to>
                                        <p:strVal val="hidden"/>
                                      </p:to>
                                    </p:set>
                                  </p:childTnLst>
                                </p:cTn>
                              </p:par>
                            </p:childTnLst>
                          </p:cTn>
                        </p:par>
                        <p:par>
                          <p:cTn id="21" fill="hold">
                            <p:stCondLst>
                              <p:cond delay="2500"/>
                            </p:stCondLst>
                            <p:childTnLst>
                              <p:par>
                                <p:cTn id="22" presetID="6" presetClass="entr" presetSubtype="16"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ircle(in)">
                                      <p:cBhvr>
                                        <p:cTn id="24" dur="2000"/>
                                        <p:tgtEl>
                                          <p:spTgt spid="25"/>
                                        </p:tgtEl>
                                      </p:cBhvr>
                                    </p:animEffect>
                                  </p:childTnLst>
                                </p:cTn>
                              </p:par>
                              <p:par>
                                <p:cTn id="25" presetID="6"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2000"/>
                                        <p:tgtEl>
                                          <p:spTgt spid="24"/>
                                        </p:tgtEl>
                                      </p:cBhvr>
                                    </p:animEffect>
                                  </p:childTnLst>
                                </p:cTn>
                              </p:par>
                              <p:par>
                                <p:cTn id="28" presetID="6" presetClass="entr" presetSubtype="16"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ircle(in)">
                                      <p:cBhvr>
                                        <p:cTn id="30" dur="2000"/>
                                        <p:tgtEl>
                                          <p:spTgt spid="27"/>
                                        </p:tgtEl>
                                      </p:cBhvr>
                                    </p:animEffect>
                                  </p:childTnLst>
                                </p:cTn>
                              </p:par>
                              <p:par>
                                <p:cTn id="31" presetID="6" presetClass="entr" presetSubtype="16"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circle(in)">
                                      <p:cBhvr>
                                        <p:cTn id="33" dur="20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22" presetClass="exit" presetSubtype="4" fill="hold" nodeType="withEffect">
                                  <p:stCondLst>
                                    <p:cond delay="0"/>
                                  </p:stCondLst>
                                  <p:childTnLst>
                                    <p:animEffect transition="out" filter="wipe(down)">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500"/>
                                        <p:tgtEl>
                                          <p:spTgt spid="22"/>
                                        </p:tgtEl>
                                      </p:cBhvr>
                                    </p:animEffect>
                                  </p:childTnLst>
                                </p:cTn>
                              </p:par>
                              <p:par>
                                <p:cTn id="58" presetID="22" presetClass="entr" presetSubtype="4"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xit" presetSubtype="0" fill="hold" nodeType="clickEffect">
                                  <p:stCondLst>
                                    <p:cond delay="0"/>
                                  </p:stCondLst>
                                  <p:childTnLst>
                                    <p:anim calcmode="lin" valueType="num">
                                      <p:cBhvr>
                                        <p:cTn id="64" dur="1000"/>
                                        <p:tgtEl>
                                          <p:spTgt spid="42"/>
                                        </p:tgtEl>
                                        <p:attrNameLst>
                                          <p:attrName>ppt_w</p:attrName>
                                        </p:attrNameLst>
                                      </p:cBhvr>
                                      <p:tavLst>
                                        <p:tav tm="0">
                                          <p:val>
                                            <p:strVal val="ppt_w"/>
                                          </p:val>
                                        </p:tav>
                                        <p:tav tm="100000">
                                          <p:val>
                                            <p:fltVal val="0"/>
                                          </p:val>
                                        </p:tav>
                                      </p:tavLst>
                                    </p:anim>
                                    <p:anim calcmode="lin" valueType="num">
                                      <p:cBhvr>
                                        <p:cTn id="65" dur="1000"/>
                                        <p:tgtEl>
                                          <p:spTgt spid="42"/>
                                        </p:tgtEl>
                                        <p:attrNameLst>
                                          <p:attrName>ppt_h</p:attrName>
                                        </p:attrNameLst>
                                      </p:cBhvr>
                                      <p:tavLst>
                                        <p:tav tm="0">
                                          <p:val>
                                            <p:strVal val="ppt_h"/>
                                          </p:val>
                                        </p:tav>
                                        <p:tav tm="100000">
                                          <p:val>
                                            <p:fltVal val="0"/>
                                          </p:val>
                                        </p:tav>
                                      </p:tavLst>
                                    </p:anim>
                                    <p:anim calcmode="lin" valueType="num">
                                      <p:cBhvr>
                                        <p:cTn id="66" dur="1000"/>
                                        <p:tgtEl>
                                          <p:spTgt spid="42"/>
                                        </p:tgtEl>
                                        <p:attrNameLst>
                                          <p:attrName>style.rotation</p:attrName>
                                        </p:attrNameLst>
                                      </p:cBhvr>
                                      <p:tavLst>
                                        <p:tav tm="0">
                                          <p:val>
                                            <p:fltVal val="0"/>
                                          </p:val>
                                        </p:tav>
                                        <p:tav tm="100000">
                                          <p:val>
                                            <p:fltVal val="90"/>
                                          </p:val>
                                        </p:tav>
                                      </p:tavLst>
                                    </p:anim>
                                    <p:animEffect transition="out" filter="fade">
                                      <p:cBhvr>
                                        <p:cTn id="67" dur="1000"/>
                                        <p:tgtEl>
                                          <p:spTgt spid="42"/>
                                        </p:tgtEl>
                                      </p:cBhvr>
                                    </p:animEffect>
                                    <p:set>
                                      <p:cBhvr>
                                        <p:cTn id="68" dur="1" fill="hold">
                                          <p:stCondLst>
                                            <p:cond delay="999"/>
                                          </p:stCondLst>
                                        </p:cTn>
                                        <p:tgtEl>
                                          <p:spTgt spid="42"/>
                                        </p:tgtEl>
                                        <p:attrNameLst>
                                          <p:attrName>style.visibility</p:attrName>
                                        </p:attrNameLst>
                                      </p:cBhvr>
                                      <p:to>
                                        <p:strVal val="hidden"/>
                                      </p:to>
                                    </p:set>
                                  </p:childTnLst>
                                </p:cTn>
                              </p:par>
                              <p:par>
                                <p:cTn id="69" presetID="31" presetClass="exit" presetSubtype="0" fill="hold" nodeType="withEffect">
                                  <p:stCondLst>
                                    <p:cond delay="0"/>
                                  </p:stCondLst>
                                  <p:childTnLst>
                                    <p:anim calcmode="lin" valueType="num">
                                      <p:cBhvr>
                                        <p:cTn id="70" dur="1000"/>
                                        <p:tgtEl>
                                          <p:spTgt spid="43"/>
                                        </p:tgtEl>
                                        <p:attrNameLst>
                                          <p:attrName>ppt_w</p:attrName>
                                        </p:attrNameLst>
                                      </p:cBhvr>
                                      <p:tavLst>
                                        <p:tav tm="0">
                                          <p:val>
                                            <p:strVal val="ppt_w"/>
                                          </p:val>
                                        </p:tav>
                                        <p:tav tm="100000">
                                          <p:val>
                                            <p:fltVal val="0"/>
                                          </p:val>
                                        </p:tav>
                                      </p:tavLst>
                                    </p:anim>
                                    <p:anim calcmode="lin" valueType="num">
                                      <p:cBhvr>
                                        <p:cTn id="71" dur="1000"/>
                                        <p:tgtEl>
                                          <p:spTgt spid="43"/>
                                        </p:tgtEl>
                                        <p:attrNameLst>
                                          <p:attrName>ppt_h</p:attrName>
                                        </p:attrNameLst>
                                      </p:cBhvr>
                                      <p:tavLst>
                                        <p:tav tm="0">
                                          <p:val>
                                            <p:strVal val="ppt_h"/>
                                          </p:val>
                                        </p:tav>
                                        <p:tav tm="100000">
                                          <p:val>
                                            <p:fltVal val="0"/>
                                          </p:val>
                                        </p:tav>
                                      </p:tavLst>
                                    </p:anim>
                                    <p:anim calcmode="lin" valueType="num">
                                      <p:cBhvr>
                                        <p:cTn id="72" dur="1000"/>
                                        <p:tgtEl>
                                          <p:spTgt spid="43"/>
                                        </p:tgtEl>
                                        <p:attrNameLst>
                                          <p:attrName>style.rotation</p:attrName>
                                        </p:attrNameLst>
                                      </p:cBhvr>
                                      <p:tavLst>
                                        <p:tav tm="0">
                                          <p:val>
                                            <p:fltVal val="0"/>
                                          </p:val>
                                        </p:tav>
                                        <p:tav tm="100000">
                                          <p:val>
                                            <p:fltVal val="90"/>
                                          </p:val>
                                        </p:tav>
                                      </p:tavLst>
                                    </p:anim>
                                    <p:animEffect transition="out" filter="fade">
                                      <p:cBhvr>
                                        <p:cTn id="73" dur="1000"/>
                                        <p:tgtEl>
                                          <p:spTgt spid="43"/>
                                        </p:tgtEl>
                                      </p:cBhvr>
                                    </p:animEffect>
                                    <p:set>
                                      <p:cBhvr>
                                        <p:cTn id="74" dur="1" fill="hold">
                                          <p:stCondLst>
                                            <p:cond delay="999"/>
                                          </p:stCondLst>
                                        </p:cTn>
                                        <p:tgtEl>
                                          <p:spTgt spid="43"/>
                                        </p:tgtEl>
                                        <p:attrNameLst>
                                          <p:attrName>style.visibility</p:attrName>
                                        </p:attrNameLst>
                                      </p:cBhvr>
                                      <p:to>
                                        <p:strVal val="hidden"/>
                                      </p:to>
                                    </p:set>
                                  </p:childTnLst>
                                </p:cTn>
                              </p:par>
                              <p:par>
                                <p:cTn id="75" presetID="31" presetClass="exit" presetSubtype="0" fill="hold" nodeType="withEffect">
                                  <p:stCondLst>
                                    <p:cond delay="0"/>
                                  </p:stCondLst>
                                  <p:childTnLst>
                                    <p:anim calcmode="lin" valueType="num">
                                      <p:cBhvr>
                                        <p:cTn id="76" dur="1000"/>
                                        <p:tgtEl>
                                          <p:spTgt spid="44"/>
                                        </p:tgtEl>
                                        <p:attrNameLst>
                                          <p:attrName>ppt_w</p:attrName>
                                        </p:attrNameLst>
                                      </p:cBhvr>
                                      <p:tavLst>
                                        <p:tav tm="0">
                                          <p:val>
                                            <p:strVal val="ppt_w"/>
                                          </p:val>
                                        </p:tav>
                                        <p:tav tm="100000">
                                          <p:val>
                                            <p:fltVal val="0"/>
                                          </p:val>
                                        </p:tav>
                                      </p:tavLst>
                                    </p:anim>
                                    <p:anim calcmode="lin" valueType="num">
                                      <p:cBhvr>
                                        <p:cTn id="77" dur="1000"/>
                                        <p:tgtEl>
                                          <p:spTgt spid="44"/>
                                        </p:tgtEl>
                                        <p:attrNameLst>
                                          <p:attrName>ppt_h</p:attrName>
                                        </p:attrNameLst>
                                      </p:cBhvr>
                                      <p:tavLst>
                                        <p:tav tm="0">
                                          <p:val>
                                            <p:strVal val="ppt_h"/>
                                          </p:val>
                                        </p:tav>
                                        <p:tav tm="100000">
                                          <p:val>
                                            <p:fltVal val="0"/>
                                          </p:val>
                                        </p:tav>
                                      </p:tavLst>
                                    </p:anim>
                                    <p:anim calcmode="lin" valueType="num">
                                      <p:cBhvr>
                                        <p:cTn id="78" dur="1000"/>
                                        <p:tgtEl>
                                          <p:spTgt spid="44"/>
                                        </p:tgtEl>
                                        <p:attrNameLst>
                                          <p:attrName>style.rotation</p:attrName>
                                        </p:attrNameLst>
                                      </p:cBhvr>
                                      <p:tavLst>
                                        <p:tav tm="0">
                                          <p:val>
                                            <p:fltVal val="0"/>
                                          </p:val>
                                        </p:tav>
                                        <p:tav tm="100000">
                                          <p:val>
                                            <p:fltVal val="90"/>
                                          </p:val>
                                        </p:tav>
                                      </p:tavLst>
                                    </p:anim>
                                    <p:animEffect transition="out" filter="fade">
                                      <p:cBhvr>
                                        <p:cTn id="79" dur="1000"/>
                                        <p:tgtEl>
                                          <p:spTgt spid="44"/>
                                        </p:tgtEl>
                                      </p:cBhvr>
                                    </p:animEffect>
                                    <p:set>
                                      <p:cBhvr>
                                        <p:cTn id="80" dur="1" fill="hold">
                                          <p:stCondLst>
                                            <p:cond delay="999"/>
                                          </p:stCondLst>
                                        </p:cTn>
                                        <p:tgtEl>
                                          <p:spTgt spid="44"/>
                                        </p:tgtEl>
                                        <p:attrNameLst>
                                          <p:attrName>style.visibility</p:attrName>
                                        </p:attrNameLst>
                                      </p:cBhvr>
                                      <p:to>
                                        <p:strVal val="hidden"/>
                                      </p:to>
                                    </p:set>
                                  </p:childTnLst>
                                </p:cTn>
                              </p:par>
                              <p:par>
                                <p:cTn id="81" presetID="31" presetClass="exit" presetSubtype="0" fill="hold" nodeType="withEffect">
                                  <p:stCondLst>
                                    <p:cond delay="0"/>
                                  </p:stCondLst>
                                  <p:childTnLst>
                                    <p:anim calcmode="lin" valueType="num">
                                      <p:cBhvr>
                                        <p:cTn id="82" dur="1000"/>
                                        <p:tgtEl>
                                          <p:spTgt spid="45"/>
                                        </p:tgtEl>
                                        <p:attrNameLst>
                                          <p:attrName>ppt_w</p:attrName>
                                        </p:attrNameLst>
                                      </p:cBhvr>
                                      <p:tavLst>
                                        <p:tav tm="0">
                                          <p:val>
                                            <p:strVal val="ppt_w"/>
                                          </p:val>
                                        </p:tav>
                                        <p:tav tm="100000">
                                          <p:val>
                                            <p:fltVal val="0"/>
                                          </p:val>
                                        </p:tav>
                                      </p:tavLst>
                                    </p:anim>
                                    <p:anim calcmode="lin" valueType="num">
                                      <p:cBhvr>
                                        <p:cTn id="83" dur="1000"/>
                                        <p:tgtEl>
                                          <p:spTgt spid="45"/>
                                        </p:tgtEl>
                                        <p:attrNameLst>
                                          <p:attrName>ppt_h</p:attrName>
                                        </p:attrNameLst>
                                      </p:cBhvr>
                                      <p:tavLst>
                                        <p:tav tm="0">
                                          <p:val>
                                            <p:strVal val="ppt_h"/>
                                          </p:val>
                                        </p:tav>
                                        <p:tav tm="100000">
                                          <p:val>
                                            <p:fltVal val="0"/>
                                          </p:val>
                                        </p:tav>
                                      </p:tavLst>
                                    </p:anim>
                                    <p:anim calcmode="lin" valueType="num">
                                      <p:cBhvr>
                                        <p:cTn id="84" dur="1000"/>
                                        <p:tgtEl>
                                          <p:spTgt spid="45"/>
                                        </p:tgtEl>
                                        <p:attrNameLst>
                                          <p:attrName>style.rotation</p:attrName>
                                        </p:attrNameLst>
                                      </p:cBhvr>
                                      <p:tavLst>
                                        <p:tav tm="0">
                                          <p:val>
                                            <p:fltVal val="0"/>
                                          </p:val>
                                        </p:tav>
                                        <p:tav tm="100000">
                                          <p:val>
                                            <p:fltVal val="90"/>
                                          </p:val>
                                        </p:tav>
                                      </p:tavLst>
                                    </p:anim>
                                    <p:animEffect transition="out" filter="fade">
                                      <p:cBhvr>
                                        <p:cTn id="85" dur="1000"/>
                                        <p:tgtEl>
                                          <p:spTgt spid="45"/>
                                        </p:tgtEl>
                                      </p:cBhvr>
                                    </p:animEffect>
                                    <p:set>
                                      <p:cBhvr>
                                        <p:cTn id="86" dur="1" fill="hold">
                                          <p:stCondLst>
                                            <p:cond delay="999"/>
                                          </p:stCondLst>
                                        </p:cTn>
                                        <p:tgtEl>
                                          <p:spTgt spid="45"/>
                                        </p:tgtEl>
                                        <p:attrNameLst>
                                          <p:attrName>style.visibility</p:attrName>
                                        </p:attrNameLst>
                                      </p:cBhvr>
                                      <p:to>
                                        <p:strVal val="hidden"/>
                                      </p:to>
                                    </p:set>
                                  </p:childTnLst>
                                </p:cTn>
                              </p:par>
                            </p:childTnLst>
                          </p:cTn>
                        </p:par>
                        <p:par>
                          <p:cTn id="87" fill="hold">
                            <p:stCondLst>
                              <p:cond delay="1000"/>
                            </p:stCondLst>
                            <p:childTnLst>
                              <p:par>
                                <p:cTn id="88" presetID="14" presetClass="entr" presetSubtype="10" fill="hold" nodeType="after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randombar(horizontal)">
                                      <p:cBhvr>
                                        <p:cTn id="90" dur="1000"/>
                                        <p:tgtEl>
                                          <p:spTgt spid="47"/>
                                        </p:tgtEl>
                                      </p:cBhvr>
                                    </p:animEffect>
                                  </p:childTnLst>
                                </p:cTn>
                              </p:par>
                              <p:par>
                                <p:cTn id="91" presetID="14" presetClass="entr" presetSubtype="1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randombar(horizontal)">
                                      <p:cBhvr>
                                        <p:cTn id="93" dur="1000"/>
                                        <p:tgtEl>
                                          <p:spTgt spid="49"/>
                                        </p:tgtEl>
                                      </p:cBhvr>
                                    </p:animEffect>
                                  </p:childTnLst>
                                </p:cTn>
                              </p:par>
                              <p:par>
                                <p:cTn id="94" presetID="14" presetClass="entr" presetSubtype="10" fill="hold"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randombar(horizontal)">
                                      <p:cBhvr>
                                        <p:cTn id="96" dur="1000"/>
                                        <p:tgtEl>
                                          <p:spTgt spid="48"/>
                                        </p:tgtEl>
                                      </p:cBhvr>
                                    </p:animEffect>
                                  </p:childTnLst>
                                </p:cTn>
                              </p:par>
                              <p:par>
                                <p:cTn id="97" presetID="14" presetClass="entr" presetSubtype="1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randombar(horizontal)">
                                      <p:cBhvr>
                                        <p:cTn id="9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24990" y="528935"/>
            <a:ext cx="998298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STEP 2: Proper wiring of the Bot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348" y="1630017"/>
            <a:ext cx="4423611" cy="4182810"/>
          </a:xfrm>
          <a:prstGeom prst="rect">
            <a:avLst/>
          </a:prstGeom>
        </p:spPr>
      </p:pic>
      <p:sp>
        <p:nvSpPr>
          <p:cNvPr id="6" name="Rectangle 5"/>
          <p:cNvSpPr/>
          <p:nvPr/>
        </p:nvSpPr>
        <p:spPr>
          <a:xfrm>
            <a:off x="5619553" y="4672055"/>
            <a:ext cx="168138"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64832" y="2610677"/>
            <a:ext cx="45719" cy="21070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910110" y="2173357"/>
            <a:ext cx="45720" cy="31183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6101108" y="2173357"/>
            <a:ext cx="45719" cy="3099856"/>
          </a:xfrm>
          <a:prstGeom prst="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H="1">
            <a:off x="6263417" y="2610677"/>
            <a:ext cx="45719" cy="21070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642413" y="2587817"/>
            <a:ext cx="168138"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263416" y="2610677"/>
            <a:ext cx="136169" cy="457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286277" y="4669073"/>
            <a:ext cx="139449" cy="487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19553" y="2173357"/>
            <a:ext cx="290557"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6118137" y="2173356"/>
            <a:ext cx="290557" cy="45719"/>
          </a:xfrm>
          <a:prstGeom prst="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123245" y="5245996"/>
            <a:ext cx="290557" cy="45719"/>
          </a:xfrm>
          <a:prstGeom prst="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608484" y="5236931"/>
            <a:ext cx="290557"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V="1">
            <a:off x="632759" y="2223017"/>
            <a:ext cx="3019450" cy="2685684"/>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398570" y="2200545"/>
            <a:ext cx="3019450" cy="2730628"/>
          </a:xfrm>
          <a:prstGeom prst="rect">
            <a:avLst/>
          </a:prstGeom>
        </p:spPr>
      </p:pic>
      <p:sp>
        <p:nvSpPr>
          <p:cNvPr id="9" name="Rectangle 8"/>
          <p:cNvSpPr/>
          <p:nvPr/>
        </p:nvSpPr>
        <p:spPr>
          <a:xfrm>
            <a:off x="5755396" y="1475125"/>
            <a:ext cx="45719" cy="11355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907708" y="1452265"/>
            <a:ext cx="45719" cy="11355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100315" y="1475123"/>
            <a:ext cx="45719" cy="11355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251248" y="1475123"/>
            <a:ext cx="45719" cy="113555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2038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circle(in)">
                                      <p:cBhvr>
                                        <p:cTn id="25" dur="2000"/>
                                        <p:tgtEl>
                                          <p:spTgt spid="5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circle(in)">
                                      <p:cBhvr>
                                        <p:cTn id="28" dur="2000"/>
                                        <p:tgtEl>
                                          <p:spTgt spid="57"/>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circle(in)">
                                      <p:cBhvr>
                                        <p:cTn id="31" dur="2000"/>
                                        <p:tgtEl>
                                          <p:spTgt spid="3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circle(in)">
                                      <p:cBhvr>
                                        <p:cTn id="37" dur="2000"/>
                                        <p:tgtEl>
                                          <p:spTgt spid="5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circle(in)">
                                      <p:cBhvr>
                                        <p:cTn id="40" dur="2000"/>
                                        <p:tgtEl>
                                          <p:spTgt spid="33"/>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circle(in)">
                                      <p:cBhvr>
                                        <p:cTn id="43" dur="2000"/>
                                        <p:tgtEl>
                                          <p:spTgt spid="56"/>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circle(in)">
                                      <p:cBhvr>
                                        <p:cTn id="46" dur="2000"/>
                                        <p:tgtEl>
                                          <p:spTgt spid="54"/>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circle(in)">
                                      <p:cBhvr>
                                        <p:cTn id="49" dur="2000"/>
                                        <p:tgtEl>
                                          <p:spTgt spid="53"/>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circle(in)">
                                      <p:cBhvr>
                                        <p:cTn id="52" dur="20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1000"/>
                                        <p:tgtEl>
                                          <p:spTgt spid="61"/>
                                        </p:tgtEl>
                                      </p:cBhvr>
                                    </p:animEffect>
                                    <p:anim calcmode="lin" valueType="num">
                                      <p:cBhvr>
                                        <p:cTn id="73" dur="1000" fill="hold"/>
                                        <p:tgtEl>
                                          <p:spTgt spid="61"/>
                                        </p:tgtEl>
                                        <p:attrNameLst>
                                          <p:attrName>ppt_x</p:attrName>
                                        </p:attrNameLst>
                                      </p:cBhvr>
                                      <p:tavLst>
                                        <p:tav tm="0">
                                          <p:val>
                                            <p:strVal val="#ppt_x"/>
                                          </p:val>
                                        </p:tav>
                                        <p:tav tm="100000">
                                          <p:val>
                                            <p:strVal val="#ppt_x"/>
                                          </p:val>
                                        </p:tav>
                                      </p:tavLst>
                                    </p:anim>
                                    <p:anim calcmode="lin" valueType="num">
                                      <p:cBhvr>
                                        <p:cTn id="74" dur="1000" fill="hold"/>
                                        <p:tgtEl>
                                          <p:spTgt spid="61"/>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42" presetClass="exit" presetSubtype="0" fill="hold" nodeType="afterEffect">
                                  <p:stCondLst>
                                    <p:cond delay="0"/>
                                  </p:stCondLst>
                                  <p:childTnLst>
                                    <p:animEffect transition="out" filter="fade">
                                      <p:cBhvr>
                                        <p:cTn id="77" dur="1000"/>
                                        <p:tgtEl>
                                          <p:spTgt spid="58"/>
                                        </p:tgtEl>
                                      </p:cBhvr>
                                    </p:animEffect>
                                    <p:anim calcmode="lin" valueType="num">
                                      <p:cBhvr>
                                        <p:cTn id="78" dur="1000"/>
                                        <p:tgtEl>
                                          <p:spTgt spid="58"/>
                                        </p:tgtEl>
                                        <p:attrNameLst>
                                          <p:attrName>ppt_x</p:attrName>
                                        </p:attrNameLst>
                                      </p:cBhvr>
                                      <p:tavLst>
                                        <p:tav tm="0">
                                          <p:val>
                                            <p:strVal val="ppt_x"/>
                                          </p:val>
                                        </p:tav>
                                        <p:tav tm="100000">
                                          <p:val>
                                            <p:strVal val="ppt_x"/>
                                          </p:val>
                                        </p:tav>
                                      </p:tavLst>
                                    </p:anim>
                                    <p:anim calcmode="lin" valueType="num">
                                      <p:cBhvr>
                                        <p:cTn id="79" dur="1000"/>
                                        <p:tgtEl>
                                          <p:spTgt spid="58"/>
                                        </p:tgtEl>
                                        <p:attrNameLst>
                                          <p:attrName>ppt_y</p:attrName>
                                        </p:attrNameLst>
                                      </p:cBhvr>
                                      <p:tavLst>
                                        <p:tav tm="0">
                                          <p:val>
                                            <p:strVal val="ppt_y"/>
                                          </p:val>
                                        </p:tav>
                                        <p:tav tm="100000">
                                          <p:val>
                                            <p:strVal val="ppt_y+.1"/>
                                          </p:val>
                                        </p:tav>
                                      </p:tavLst>
                                    </p:anim>
                                    <p:set>
                                      <p:cBhvr>
                                        <p:cTn id="80" dur="1" fill="hold">
                                          <p:stCondLst>
                                            <p:cond delay="999"/>
                                          </p:stCondLst>
                                        </p:cTn>
                                        <p:tgtEl>
                                          <p:spTgt spid="58"/>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1000"/>
                                        <p:tgtEl>
                                          <p:spTgt spid="8"/>
                                        </p:tgtEl>
                                      </p:cBhvr>
                                    </p:animEffect>
                                    <p:anim calcmode="lin" valueType="num">
                                      <p:cBhvr>
                                        <p:cTn id="83" dur="1000"/>
                                        <p:tgtEl>
                                          <p:spTgt spid="8"/>
                                        </p:tgtEl>
                                        <p:attrNameLst>
                                          <p:attrName>ppt_x</p:attrName>
                                        </p:attrNameLst>
                                      </p:cBhvr>
                                      <p:tavLst>
                                        <p:tav tm="0">
                                          <p:val>
                                            <p:strVal val="ppt_x"/>
                                          </p:val>
                                        </p:tav>
                                        <p:tav tm="100000">
                                          <p:val>
                                            <p:strVal val="ppt_x"/>
                                          </p:val>
                                        </p:tav>
                                      </p:tavLst>
                                    </p:anim>
                                    <p:anim calcmode="lin" valueType="num">
                                      <p:cBhvr>
                                        <p:cTn id="84" dur="1000"/>
                                        <p:tgtEl>
                                          <p:spTgt spid="8"/>
                                        </p:tgtEl>
                                        <p:attrNameLst>
                                          <p:attrName>ppt_y</p:attrName>
                                        </p:attrNameLst>
                                      </p:cBhvr>
                                      <p:tavLst>
                                        <p:tav tm="0">
                                          <p:val>
                                            <p:strVal val="ppt_y"/>
                                          </p:val>
                                        </p:tav>
                                        <p:tav tm="100000">
                                          <p:val>
                                            <p:strVal val="ppt_y+.1"/>
                                          </p:val>
                                        </p:tav>
                                      </p:tavLst>
                                    </p:anim>
                                    <p:set>
                                      <p:cBhvr>
                                        <p:cTn id="85"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2" grpId="0" animBg="1"/>
      <p:bldP spid="33" grpId="0" animBg="1"/>
      <p:bldP spid="51" grpId="0" animBg="1"/>
      <p:bldP spid="52" grpId="0" animBg="1"/>
      <p:bldP spid="53" grpId="0" animBg="1"/>
      <p:bldP spid="54" grpId="0" animBg="1"/>
      <p:bldP spid="7" grpId="0" animBg="1"/>
      <p:bldP spid="55" grpId="0" animBg="1"/>
      <p:bldP spid="56" grpId="0" animBg="1"/>
      <p:bldP spid="57" grpId="0" animBg="1"/>
      <p:bldP spid="9" grpId="0" animBg="1"/>
      <p:bldP spid="59" grpId="0" animBg="1"/>
      <p:bldP spid="60" grpId="0" animBg="1"/>
      <p:bldP spid="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97300" y="528935"/>
            <a:ext cx="1023838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STEP </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 Wiring the DPDT Circuit</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348" y="1442835"/>
            <a:ext cx="4423611" cy="436999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2896" y="2349165"/>
            <a:ext cx="2353901" cy="24596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496" y="2349165"/>
            <a:ext cx="3609975" cy="25431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486" y="1253581"/>
            <a:ext cx="5446644" cy="473433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2566" y="2390918"/>
            <a:ext cx="2353901" cy="2459667"/>
          </a:xfrm>
          <a:prstGeom prst="rect">
            <a:avLst/>
          </a:prstGeom>
        </p:spPr>
      </p:pic>
    </p:spTree>
    <p:extLst>
      <p:ext uri="{BB962C8B-B14F-4D97-AF65-F5344CB8AC3E}">
        <p14:creationId xmlns:p14="http://schemas.microsoft.com/office/powerpoint/2010/main" val="2593954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4.81481E-6 L -0.69544 0.00625 " pathEditMode="relative" rAng="0" ptsTypes="AA">
                                      <p:cBhvr>
                                        <p:cTn id="6" dur="2000" fill="hold"/>
                                        <p:tgtEl>
                                          <p:spTgt spid="3"/>
                                        </p:tgtEl>
                                        <p:attrNameLst>
                                          <p:attrName>ppt_x</p:attrName>
                                          <p:attrName>ppt_y</p:attrName>
                                        </p:attrNameLst>
                                      </p:cBhvr>
                                      <p:rCtr x="-34779" y="301"/>
                                    </p:animMotion>
                                  </p:childTnLst>
                                </p:cTn>
                              </p:par>
                            </p:childTnLst>
                          </p:cTn>
                        </p:par>
                        <p:par>
                          <p:cTn id="7" fill="hold">
                            <p:stCondLst>
                              <p:cond delay="200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6" presetClass="entr" presetSubtype="16"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97300" y="528935"/>
            <a:ext cx="1023838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STEP </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 Wiring the DPDT Circuit</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486" y="1253581"/>
            <a:ext cx="5446644" cy="4734339"/>
          </a:xfrm>
          <a:prstGeom prst="rect">
            <a:avLst/>
          </a:prstGeom>
        </p:spPr>
      </p:pic>
      <p:sp>
        <p:nvSpPr>
          <p:cNvPr id="2" name="Rounded Rectangle 1"/>
          <p:cNvSpPr/>
          <p:nvPr/>
        </p:nvSpPr>
        <p:spPr>
          <a:xfrm>
            <a:off x="3768164" y="2054084"/>
            <a:ext cx="4797287" cy="31275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4158496" y="2632432"/>
            <a:ext cx="1629523" cy="1970821"/>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p:cNvSpPr/>
          <p:nvPr/>
        </p:nvSpPr>
        <p:spPr>
          <a:xfrm>
            <a:off x="5341098" y="415732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4307428" y="415732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320164" y="346197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307429" y="346316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320164" y="2768362"/>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rot="2113515">
            <a:off x="4915230" y="2696430"/>
            <a:ext cx="102421" cy="18452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4319625" y="276050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rot="19398724">
            <a:off x="4930233" y="2681669"/>
            <a:ext cx="105546" cy="187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74464" y="2632432"/>
            <a:ext cx="1629523" cy="1970821"/>
          </a:xfrm>
          <a:prstGeom prst="rect">
            <a:avLst/>
          </a:prstGeom>
          <a:solidFill>
            <a:schemeClr val="tx2">
              <a:lumMod val="10000"/>
              <a:lumOff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p:cNvSpPr/>
          <p:nvPr/>
        </p:nvSpPr>
        <p:spPr>
          <a:xfrm>
            <a:off x="7757066" y="415732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6723396" y="415732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7736132" y="3461978"/>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6723397" y="346316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7736132" y="2768362"/>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rot="2113515">
            <a:off x="7331198" y="2696430"/>
            <a:ext cx="102421" cy="18452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6735593" y="276050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rot="19398724">
            <a:off x="7346201" y="2681669"/>
            <a:ext cx="105546" cy="187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91849" y="2179427"/>
            <a:ext cx="1188358" cy="1178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945512" y="3556641"/>
            <a:ext cx="110448" cy="143942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78170" y="3554725"/>
            <a:ext cx="539465" cy="1193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938047" y="4691565"/>
            <a:ext cx="2470073" cy="926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p:nvPr/>
        </p:nvSpPr>
        <p:spPr>
          <a:xfrm>
            <a:off x="6353833" y="3554725"/>
            <a:ext cx="114326" cy="19581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808411" y="2445645"/>
            <a:ext cx="109224" cy="51453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45309" y="3541408"/>
            <a:ext cx="492738" cy="1170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825757" y="3564879"/>
            <a:ext cx="492738" cy="1170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0051" y="3541408"/>
            <a:ext cx="114326" cy="19581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276805" y="3564879"/>
            <a:ext cx="131315" cy="1166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957968" y="4910545"/>
            <a:ext cx="2470073" cy="92602"/>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4389606" y="2176912"/>
            <a:ext cx="85882" cy="7370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417797" y="2431494"/>
            <a:ext cx="122207" cy="5145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825757" y="2176911"/>
            <a:ext cx="107462" cy="77630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58325" y="2171099"/>
            <a:ext cx="1188358" cy="11786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419078" y="2411141"/>
            <a:ext cx="518969" cy="1060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6292288" y="2421999"/>
            <a:ext cx="625347" cy="1095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500357" y="1743521"/>
            <a:ext cx="86581" cy="5372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853382" y="1772058"/>
            <a:ext cx="85882" cy="737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p:cNvSpPr/>
          <p:nvPr/>
        </p:nvSpPr>
        <p:spPr>
          <a:xfrm>
            <a:off x="6292288" y="1773102"/>
            <a:ext cx="85882" cy="73709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31194" y="1763825"/>
            <a:ext cx="77217" cy="5317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960372" y="3549403"/>
            <a:ext cx="539465" cy="1193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562930" y="1458816"/>
            <a:ext cx="1245481" cy="369332"/>
          </a:xfrm>
          <a:prstGeom prst="rect">
            <a:avLst/>
          </a:prstGeom>
          <a:noFill/>
        </p:spPr>
        <p:txBody>
          <a:bodyPr wrap="square" rtlCol="0">
            <a:spAutoFit/>
          </a:bodyPr>
          <a:lstStyle/>
          <a:p>
            <a:pPr algn="ctr"/>
            <a:r>
              <a:rPr lang="en-US" dirty="0" smtClean="0"/>
              <a:t>To the Bot</a:t>
            </a:r>
            <a:endParaRPr lang="en-US" dirty="0"/>
          </a:p>
        </p:txBody>
      </p:sp>
      <p:sp>
        <p:nvSpPr>
          <p:cNvPr id="56" name="TextBox 55"/>
          <p:cNvSpPr txBox="1"/>
          <p:nvPr/>
        </p:nvSpPr>
        <p:spPr>
          <a:xfrm>
            <a:off x="5179752" y="5572535"/>
            <a:ext cx="2286011" cy="369332"/>
          </a:xfrm>
          <a:prstGeom prst="rect">
            <a:avLst/>
          </a:prstGeom>
          <a:noFill/>
        </p:spPr>
        <p:txBody>
          <a:bodyPr wrap="square" rtlCol="0">
            <a:spAutoFit/>
          </a:bodyPr>
          <a:lstStyle/>
          <a:p>
            <a:pPr algn="ctr"/>
            <a:r>
              <a:rPr lang="en-US" dirty="0" smtClean="0"/>
              <a:t>To the Power Supply</a:t>
            </a:r>
            <a:endParaRPr lang="en-US" dirty="0"/>
          </a:p>
        </p:txBody>
      </p:sp>
    </p:spTree>
    <p:extLst>
      <p:ext uri="{BB962C8B-B14F-4D97-AF65-F5344CB8AC3E}">
        <p14:creationId xmlns:p14="http://schemas.microsoft.com/office/powerpoint/2010/main" val="3418873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arn(inVertical)">
                                      <p:cBhvr>
                                        <p:cTn id="46" dur="500"/>
                                        <p:tgtEl>
                                          <p:spTgt spid="24"/>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down)">
                                      <p:cBhvr>
                                        <p:cTn id="54" dur="500"/>
                                        <p:tgtEl>
                                          <p:spTgt spid="1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down)">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circle(in)">
                                      <p:cBhvr>
                                        <p:cTn id="68" dur="2000"/>
                                        <p:tgtEl>
                                          <p:spTgt spid="35"/>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circle(in)">
                                      <p:cBhvr>
                                        <p:cTn id="71" dur="2000"/>
                                        <p:tgtEl>
                                          <p:spTgt spid="33"/>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circle(in)">
                                      <p:cBhvr>
                                        <p:cTn id="74" dur="2000"/>
                                        <p:tgtEl>
                                          <p:spTgt spid="28"/>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circle(in)">
                                      <p:cBhvr>
                                        <p:cTn id="77" dur="2000"/>
                                        <p:tgtEl>
                                          <p:spTgt spid="54"/>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circle(in)">
                                      <p:cBhvr>
                                        <p:cTn id="80" dur="2000"/>
                                        <p:tgtEl>
                                          <p:spTgt spid="37"/>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circle(in)">
                                      <p:cBhvr>
                                        <p:cTn id="83" dur="2000"/>
                                        <p:tgtEl>
                                          <p:spTgt spid="31"/>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circle(in)">
                                      <p:cBhvr>
                                        <p:cTn id="86" dur="2000"/>
                                        <p:tgtEl>
                                          <p:spTgt spid="36"/>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circle(in)">
                                      <p:cBhvr>
                                        <p:cTn id="89" dur="2000"/>
                                        <p:tgtEl>
                                          <p:spTgt spid="34"/>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circle(in)">
                                      <p:cBhvr>
                                        <p:cTn id="92" dur="2000"/>
                                        <p:tgtEl>
                                          <p:spTgt spid="29"/>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circle(in)">
                                      <p:cBhvr>
                                        <p:cTn id="95" dur="2000"/>
                                        <p:tgtEl>
                                          <p:spTgt spid="30"/>
                                        </p:tgtEl>
                                      </p:cBhvr>
                                    </p:animEffect>
                                  </p:childTnLst>
                                </p:cTn>
                              </p:par>
                            </p:childTnLst>
                          </p:cTn>
                        </p:par>
                        <p:par>
                          <p:cTn id="96" fill="hold">
                            <p:stCondLst>
                              <p:cond delay="2000"/>
                            </p:stCondLst>
                            <p:childTnLst>
                              <p:par>
                                <p:cTn id="97" presetID="22" presetClass="entr" presetSubtype="4" fill="hold" grpId="0" nodeType="after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wipe(down)">
                                      <p:cBhvr>
                                        <p:cTn id="99" dur="500"/>
                                        <p:tgtEl>
                                          <p:spTgt spid="56"/>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grpId="0"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circle(in)">
                                      <p:cBhvr>
                                        <p:cTn id="104" dur="2000"/>
                                        <p:tgtEl>
                                          <p:spTgt spid="38"/>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circle(in)">
                                      <p:cBhvr>
                                        <p:cTn id="107" dur="2000"/>
                                        <p:tgtEl>
                                          <p:spTgt spid="8"/>
                                        </p:tgtEl>
                                      </p:cBhvr>
                                    </p:animEffect>
                                  </p:childTnLst>
                                </p:cTn>
                              </p:par>
                              <p:par>
                                <p:cTn id="108" presetID="6" presetClass="entr" presetSubtype="16"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circle(in)">
                                      <p:cBhvr>
                                        <p:cTn id="110" dur="2000"/>
                                        <p:tgtEl>
                                          <p:spTgt spid="44"/>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circle(in)">
                                      <p:cBhvr>
                                        <p:cTn id="113" dur="2000"/>
                                        <p:tgtEl>
                                          <p:spTgt spid="51"/>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circle(in)">
                                      <p:cBhvr>
                                        <p:cTn id="116" dur="2000"/>
                                        <p:tgtEl>
                                          <p:spTgt spid="42"/>
                                        </p:tgtEl>
                                      </p:cBhvr>
                                    </p:animEffect>
                                  </p:childTnLst>
                                </p:cTn>
                              </p:par>
                              <p:par>
                                <p:cTn id="117" presetID="6" presetClass="entr" presetSubtype="16"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circle(in)">
                                      <p:cBhvr>
                                        <p:cTn id="119" dur="2000"/>
                                        <p:tgtEl>
                                          <p:spTgt spid="39"/>
                                        </p:tgtEl>
                                      </p:cBhvr>
                                    </p:animEffect>
                                  </p:childTnLst>
                                </p:cTn>
                              </p:par>
                              <p:par>
                                <p:cTn id="120" presetID="6" presetClass="entr" presetSubtype="16"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circle(in)">
                                      <p:cBhvr>
                                        <p:cTn id="122" dur="2000"/>
                                        <p:tgtEl>
                                          <p:spTgt spid="52"/>
                                        </p:tgtEl>
                                      </p:cBhvr>
                                    </p:animEffect>
                                  </p:childTnLst>
                                </p:cTn>
                              </p:par>
                              <p:par>
                                <p:cTn id="123" presetID="6" presetClass="entr" presetSubtype="16"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circle(in)">
                                      <p:cBhvr>
                                        <p:cTn id="125" dur="2000"/>
                                        <p:tgtEl>
                                          <p:spTgt spid="43"/>
                                        </p:tgtEl>
                                      </p:cBhvr>
                                    </p:animEffect>
                                  </p:childTnLst>
                                </p:cTn>
                              </p:par>
                              <p:par>
                                <p:cTn id="126" presetID="6" presetClass="entr" presetSubtype="16" fill="hold" grpId="0" nodeType="with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circle(in)">
                                      <p:cBhvr>
                                        <p:cTn id="128" dur="2000"/>
                                        <p:tgtEl>
                                          <p:spTgt spid="32"/>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circle(in)">
                                      <p:cBhvr>
                                        <p:cTn id="131" dur="2000"/>
                                        <p:tgtEl>
                                          <p:spTgt spid="53"/>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circle(in)">
                                      <p:cBhvr>
                                        <p:cTn id="134" dur="2000"/>
                                        <p:tgtEl>
                                          <p:spTgt spid="41"/>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circle(in)">
                                      <p:cBhvr>
                                        <p:cTn id="137" dur="2000"/>
                                        <p:tgtEl>
                                          <p:spTgt spid="40"/>
                                        </p:tgtEl>
                                      </p:cBhvr>
                                    </p:animEffect>
                                  </p:childTnLst>
                                </p:cTn>
                              </p:par>
                            </p:childTnLst>
                          </p:cTn>
                        </p:par>
                        <p:par>
                          <p:cTn id="138" fill="hold">
                            <p:stCondLst>
                              <p:cond delay="2000"/>
                            </p:stCondLst>
                            <p:childTnLst>
                              <p:par>
                                <p:cTn id="139" presetID="22" presetClass="entr" presetSubtype="4"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down)">
                                      <p:cBhvr>
                                        <p:cTn id="14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8" grpId="0" animBg="1"/>
      <p:bldP spid="28" grpId="0" animBg="1"/>
      <p:bldP spid="29" grpId="0" animBg="1"/>
      <p:bldP spid="31"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1" grpId="0" animBg="1"/>
      <p:bldP spid="52" grpId="0" animBg="1"/>
      <p:bldP spid="53" grpId="0" animBg="1"/>
      <p:bldP spid="54" grpId="0" animBg="1"/>
      <p:bldP spid="55"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16653" y="528935"/>
            <a:ext cx="1079968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STEP 4</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Joining all the Components</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642" y="2101747"/>
            <a:ext cx="2408708" cy="18222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48" y="1891638"/>
            <a:ext cx="4114492" cy="4064620"/>
          </a:xfrm>
          <a:prstGeom prst="rect">
            <a:avLst/>
          </a:prstGeom>
        </p:spPr>
      </p:pic>
      <p:sp>
        <p:nvSpPr>
          <p:cNvPr id="5" name="Rectangle 4"/>
          <p:cNvSpPr/>
          <p:nvPr/>
        </p:nvSpPr>
        <p:spPr>
          <a:xfrm>
            <a:off x="2702737" y="1426124"/>
            <a:ext cx="5685890" cy="599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844100" y="1578955"/>
            <a:ext cx="5736677" cy="663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3029310" y="1745627"/>
            <a:ext cx="5805256" cy="457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160653" y="1903197"/>
            <a:ext cx="5890581" cy="4571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844100" y="1616370"/>
            <a:ext cx="45719" cy="4622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3031182" y="1745627"/>
            <a:ext cx="45719" cy="26331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H="1">
            <a:off x="2702737" y="1486115"/>
            <a:ext cx="45719" cy="60791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399228" y="1432470"/>
            <a:ext cx="45719" cy="74212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8788847" y="1748791"/>
            <a:ext cx="45719" cy="42580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016116" y="1926056"/>
            <a:ext cx="45719" cy="2485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580777" y="1578955"/>
            <a:ext cx="45719" cy="508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8058509" y="4573430"/>
            <a:ext cx="1364974" cy="117944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SUPPLY</a:t>
            </a:r>
            <a:endParaRPr lang="en-US" dirty="0"/>
          </a:p>
        </p:txBody>
      </p:sp>
      <p:sp>
        <p:nvSpPr>
          <p:cNvPr id="46" name="TextBox 45"/>
          <p:cNvSpPr txBox="1"/>
          <p:nvPr/>
        </p:nvSpPr>
        <p:spPr>
          <a:xfrm>
            <a:off x="8250489" y="4099639"/>
            <a:ext cx="1152064" cy="584775"/>
          </a:xfrm>
          <a:prstGeom prst="rect">
            <a:avLst/>
          </a:prstGeom>
          <a:noFill/>
        </p:spPr>
        <p:txBody>
          <a:bodyPr wrap="square" rtlCol="0">
            <a:spAutoFit/>
          </a:bodyPr>
          <a:lstStyle/>
          <a:p>
            <a:r>
              <a:rPr lang="en-US" sz="3200" dirty="0" smtClean="0"/>
              <a:t>-</a:t>
            </a:r>
            <a:r>
              <a:rPr lang="en-US" dirty="0" smtClean="0"/>
              <a:t>         +</a:t>
            </a:r>
            <a:endParaRPr lang="en-US" dirty="0"/>
          </a:p>
        </p:txBody>
      </p:sp>
      <p:sp>
        <p:nvSpPr>
          <p:cNvPr id="66" name="Rectangle 65"/>
          <p:cNvSpPr/>
          <p:nvPr/>
        </p:nvSpPr>
        <p:spPr>
          <a:xfrm>
            <a:off x="8603637" y="3821708"/>
            <a:ext cx="45719" cy="7421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p:cNvSpPr/>
          <p:nvPr/>
        </p:nvSpPr>
        <p:spPr>
          <a:xfrm>
            <a:off x="8834566" y="3838377"/>
            <a:ext cx="49417" cy="73505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609752" y="2158904"/>
            <a:ext cx="2697283" cy="37023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909" y="1690806"/>
            <a:ext cx="3040174" cy="2597134"/>
          </a:xfrm>
          <a:prstGeom prst="rect">
            <a:avLst/>
          </a:prstGeom>
        </p:spPr>
      </p:pic>
    </p:spTree>
    <p:extLst>
      <p:ext uri="{BB962C8B-B14F-4D97-AF65-F5344CB8AC3E}">
        <p14:creationId xmlns:p14="http://schemas.microsoft.com/office/powerpoint/2010/main" val="1940962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1000" fill="hold"/>
                                        <p:tgtEl>
                                          <p:spTgt spid="45"/>
                                        </p:tgtEl>
                                        <p:attrNameLst>
                                          <p:attrName>ppt_w</p:attrName>
                                        </p:attrNameLst>
                                      </p:cBhvr>
                                      <p:tavLst>
                                        <p:tav tm="0">
                                          <p:val>
                                            <p:fltVal val="0"/>
                                          </p:val>
                                        </p:tav>
                                        <p:tav tm="100000">
                                          <p:val>
                                            <p:strVal val="#ppt_w"/>
                                          </p:val>
                                        </p:tav>
                                      </p:tavLst>
                                    </p:anim>
                                    <p:anim calcmode="lin" valueType="num">
                                      <p:cBhvr>
                                        <p:cTn id="20" dur="1000" fill="hold"/>
                                        <p:tgtEl>
                                          <p:spTgt spid="45"/>
                                        </p:tgtEl>
                                        <p:attrNameLst>
                                          <p:attrName>ppt_h</p:attrName>
                                        </p:attrNameLst>
                                      </p:cBhvr>
                                      <p:tavLst>
                                        <p:tav tm="0">
                                          <p:val>
                                            <p:fltVal val="0"/>
                                          </p:val>
                                        </p:tav>
                                        <p:tav tm="100000">
                                          <p:val>
                                            <p:strVal val="#ppt_h"/>
                                          </p:val>
                                        </p:tav>
                                      </p:tavLst>
                                    </p:anim>
                                    <p:anim calcmode="lin" valueType="num">
                                      <p:cBhvr>
                                        <p:cTn id="21" dur="1000" fill="hold"/>
                                        <p:tgtEl>
                                          <p:spTgt spid="45"/>
                                        </p:tgtEl>
                                        <p:attrNameLst>
                                          <p:attrName>style.rotation</p:attrName>
                                        </p:attrNameLst>
                                      </p:cBhvr>
                                      <p:tavLst>
                                        <p:tav tm="0">
                                          <p:val>
                                            <p:fltVal val="90"/>
                                          </p:val>
                                        </p:tav>
                                        <p:tav tm="100000">
                                          <p:val>
                                            <p:fltVal val="0"/>
                                          </p:val>
                                        </p:tav>
                                      </p:tavLst>
                                    </p:anim>
                                    <p:animEffect transition="in" filter="fade">
                                      <p:cBhvr>
                                        <p:cTn id="22" dur="1000"/>
                                        <p:tgtEl>
                                          <p:spTgt spid="4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000" fill="hold"/>
                                        <p:tgtEl>
                                          <p:spTgt spid="46"/>
                                        </p:tgtEl>
                                        <p:attrNameLst>
                                          <p:attrName>ppt_w</p:attrName>
                                        </p:attrNameLst>
                                      </p:cBhvr>
                                      <p:tavLst>
                                        <p:tav tm="0">
                                          <p:val>
                                            <p:fltVal val="0"/>
                                          </p:val>
                                        </p:tav>
                                        <p:tav tm="100000">
                                          <p:val>
                                            <p:strVal val="#ppt_w"/>
                                          </p:val>
                                        </p:tav>
                                      </p:tavLst>
                                    </p:anim>
                                    <p:anim calcmode="lin" valueType="num">
                                      <p:cBhvr>
                                        <p:cTn id="26" dur="1000" fill="hold"/>
                                        <p:tgtEl>
                                          <p:spTgt spid="46"/>
                                        </p:tgtEl>
                                        <p:attrNameLst>
                                          <p:attrName>ppt_h</p:attrName>
                                        </p:attrNameLst>
                                      </p:cBhvr>
                                      <p:tavLst>
                                        <p:tav tm="0">
                                          <p:val>
                                            <p:fltVal val="0"/>
                                          </p:val>
                                        </p:tav>
                                        <p:tav tm="100000">
                                          <p:val>
                                            <p:strVal val="#ppt_h"/>
                                          </p:val>
                                        </p:tav>
                                      </p:tavLst>
                                    </p:anim>
                                    <p:anim calcmode="lin" valueType="num">
                                      <p:cBhvr>
                                        <p:cTn id="27" dur="1000" fill="hold"/>
                                        <p:tgtEl>
                                          <p:spTgt spid="46"/>
                                        </p:tgtEl>
                                        <p:attrNameLst>
                                          <p:attrName>style.rotation</p:attrName>
                                        </p:attrNameLst>
                                      </p:cBhvr>
                                      <p:tavLst>
                                        <p:tav tm="0">
                                          <p:val>
                                            <p:fltVal val="90"/>
                                          </p:val>
                                        </p:tav>
                                        <p:tav tm="100000">
                                          <p:val>
                                            <p:fltVal val="0"/>
                                          </p:val>
                                        </p:tav>
                                      </p:tavLst>
                                    </p:anim>
                                    <p:animEffect transition="in" filter="fade">
                                      <p:cBhvr>
                                        <p:cTn id="28" dur="10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circle(in)">
                                      <p:cBhvr>
                                        <p:cTn id="36" dur="2000"/>
                                        <p:tgtEl>
                                          <p:spTgt spid="50"/>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circle(in)">
                                      <p:cBhvr>
                                        <p:cTn id="39" dur="2000"/>
                                        <p:tgtEl>
                                          <p:spTgt spid="57"/>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circle(in)">
                                      <p:cBhvr>
                                        <p:cTn id="42" dur="2000"/>
                                        <p:tgtEl>
                                          <p:spTgt spid="59"/>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circle(in)">
                                      <p:cBhvr>
                                        <p:cTn id="45" dur="2000"/>
                                        <p:tgtEl>
                                          <p:spTgt spid="7"/>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circle(in)">
                                      <p:cBhvr>
                                        <p:cTn id="48" dur="2000"/>
                                        <p:tgtEl>
                                          <p:spTgt spid="60"/>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circle(in)">
                                      <p:cBhvr>
                                        <p:cTn id="51" dur="2000"/>
                                        <p:tgtEl>
                                          <p:spTgt spid="61"/>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circle(in)">
                                      <p:cBhvr>
                                        <p:cTn id="54" dur="2000"/>
                                        <p:tgtEl>
                                          <p:spTgt spid="62"/>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circle(in)">
                                      <p:cBhvr>
                                        <p:cTn id="57" dur="2000"/>
                                        <p:tgtEl>
                                          <p:spTgt spid="63"/>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circle(in)">
                                      <p:cBhvr>
                                        <p:cTn id="60" dur="2000"/>
                                        <p:tgtEl>
                                          <p:spTgt spid="64"/>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circle(in)">
                                      <p:cBhvr>
                                        <p:cTn id="63" dur="2000"/>
                                        <p:tgtEl>
                                          <p:spTgt spid="65"/>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circle(in)">
                                      <p:cBhvr>
                                        <p:cTn id="66" dur="2000"/>
                                        <p:tgtEl>
                                          <p:spTgt spid="66"/>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circle(in)">
                                      <p:cBhvr>
                                        <p:cTn id="69" dur="2000"/>
                                        <p:tgtEl>
                                          <p:spTgt spid="6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par>
                          <p:cTn id="75" fill="hold">
                            <p:stCondLst>
                              <p:cond delay="500"/>
                            </p:stCondLst>
                            <p:childTnLst>
                              <p:par>
                                <p:cTn id="76" presetID="6" presetClass="entr" presetSubtype="16" fill="hold"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circle(in)">
                                      <p:cBhvr>
                                        <p:cTn id="78"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0" grpId="0" animBg="1"/>
      <p:bldP spid="57" grpId="0" animBg="1"/>
      <p:bldP spid="59" grpId="0" animBg="1"/>
      <p:bldP spid="7" grpId="0" animBg="1"/>
      <p:bldP spid="60" grpId="0" animBg="1"/>
      <p:bldP spid="61" grpId="0" animBg="1"/>
      <p:bldP spid="62" grpId="0" animBg="1"/>
      <p:bldP spid="63" grpId="0" animBg="1"/>
      <p:bldP spid="64" grpId="0" animBg="1"/>
      <p:bldP spid="65" grpId="0" animBg="1"/>
      <p:bldP spid="45" grpId="0" animBg="1"/>
      <p:bldP spid="46" grpId="0"/>
      <p:bldP spid="66" grpId="0" animBg="1"/>
      <p:bldP spid="67"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909" y="1858258"/>
            <a:ext cx="11122789" cy="3046988"/>
          </a:xfrm>
          <a:prstGeom prst="rect">
            <a:avLst/>
          </a:prstGeom>
          <a:noFill/>
        </p:spPr>
        <p:txBody>
          <a:bodyPr wrap="none" lIns="91440" tIns="45720" rIns="91440" bIns="45720">
            <a:spAutoFit/>
          </a:bodyPr>
          <a:lstStyle/>
          <a:p>
            <a:pPr algn="ctr"/>
            <a:r>
              <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Locomotion </a:t>
            </a:r>
            <a:endPar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n-US" sz="9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Controlling the Bot)</a:t>
            </a:r>
          </a:p>
        </p:txBody>
      </p:sp>
    </p:spTree>
    <p:extLst>
      <p:ext uri="{BB962C8B-B14F-4D97-AF65-F5344CB8AC3E}">
        <p14:creationId xmlns:p14="http://schemas.microsoft.com/office/powerpoint/2010/main" val="38449301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7"/>
          <p:cNvSpPr/>
          <p:nvPr/>
        </p:nvSpPr>
        <p:spPr>
          <a:xfrm>
            <a:off x="5372545"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5375253"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8804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chemeClr val="accent2"/>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7"/>
          <p:cNvSpPr/>
          <p:nvPr/>
        </p:nvSpPr>
        <p:spPr>
          <a:xfrm>
            <a:off x="1582423"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1585131"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3669" y="1911267"/>
            <a:ext cx="9584675" cy="3046988"/>
          </a:xfrm>
          <a:prstGeom prst="rect">
            <a:avLst/>
          </a:prstGeom>
          <a:noFill/>
        </p:spPr>
        <p:txBody>
          <a:bodyPr wrap="none" lIns="91440" tIns="45720" rIns="91440" bIns="45720">
            <a:spAutoFit/>
          </a:bodyPr>
          <a:lstStyle/>
          <a:p>
            <a:pPr algn="ctr"/>
            <a:r>
              <a:rPr lang="en-US" sz="9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COMPONENTS </a:t>
            </a:r>
          </a:p>
          <a:p>
            <a:pPr algn="ctr"/>
            <a:r>
              <a:rPr lang="en-US" sz="9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REQUIRED</a:t>
            </a:r>
            <a:endParaRPr lang="en-US" sz="9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207878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Down Arrow 7"/>
          <p:cNvSpPr/>
          <p:nvPr/>
        </p:nvSpPr>
        <p:spPr>
          <a:xfrm>
            <a:off x="1582423" y="1577009"/>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585131" y="4207566"/>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5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5"/>
                                        </p:tgtEl>
                                        <p:attrNameLst>
                                          <p:attrName>fillcolor</p:attrName>
                                        </p:attrNameLst>
                                      </p:cBhvr>
                                      <p:to>
                                        <a:schemeClr val="accent2"/>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Down Arrow 7"/>
          <p:cNvSpPr/>
          <p:nvPr/>
        </p:nvSpPr>
        <p:spPr>
          <a:xfrm>
            <a:off x="5397117" y="1590261"/>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399825" y="4220818"/>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71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7"/>
                                        </p:tgtEl>
                                        <p:attrNameLst>
                                          <p:attrName>fillcolor</p:attrName>
                                        </p:attrNameLst>
                                      </p:cBhvr>
                                      <p:to>
                                        <a:schemeClr val="accent2"/>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7"/>
          <p:cNvSpPr/>
          <p:nvPr/>
        </p:nvSpPr>
        <p:spPr>
          <a:xfrm>
            <a:off x="1582423"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1585131"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5397117"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5399825"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3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6"/>
                                        </p:tgtEl>
                                        <p:attrNameLst>
                                          <p:attrName>fillcolor</p:attrName>
                                        </p:attrNameLst>
                                      </p:cBhvr>
                                      <p:to>
                                        <a:schemeClr val="accent2"/>
                                      </p:to>
                                    </p:animClr>
                                    <p:set>
                                      <p:cBhvr>
                                        <p:cTn id="11" dur="500" fill="hold"/>
                                        <p:tgtEl>
                                          <p:spTgt spid="6"/>
                                        </p:tgtEl>
                                        <p:attrNameLst>
                                          <p:attrName>fill.type</p:attrName>
                                        </p:attrNameLst>
                                      </p:cBhvr>
                                      <p:to>
                                        <p:strVal val="solid"/>
                                      </p:to>
                                    </p:set>
                                    <p:set>
                                      <p:cBhvr>
                                        <p:cTn id="12" dur="500" fill="hold"/>
                                        <p:tgtEl>
                                          <p:spTgt spid="6"/>
                                        </p:tgtEl>
                                        <p:attrNameLst>
                                          <p:attrName>fill.on</p:attrName>
                                        </p:attrNameLst>
                                      </p:cBhvr>
                                      <p:to>
                                        <p:strVal val="true"/>
                                      </p:to>
                                    </p:se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grpId="1" nodeType="clickEffect">
                                  <p:stCondLst>
                                    <p:cond delay="0"/>
                                  </p:stCondLst>
                                  <p:childTnLst>
                                    <p:animEffect transition="out" filter="randombar(horizontal)">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4" presetClass="exit" presetSubtype="10" fill="hold" grpId="1" nodeType="withEffect">
                                  <p:stCondLst>
                                    <p:cond delay="0"/>
                                  </p:stCondLst>
                                  <p:childTnLst>
                                    <p:animEffect transition="out" filter="randombar(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4" presetClass="exit" presetSubtype="10" fill="hold" grpId="1" nodeType="withEffect">
                                  <p:stCondLst>
                                    <p:cond delay="0"/>
                                  </p:stCondLst>
                                  <p:childTnLst>
                                    <p:animEffect transition="out" filter="randombar(horizontal)">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4" presetClass="exit" presetSubtype="10" fill="hold" grpId="1" nodeType="withEffect">
                                  <p:stCondLst>
                                    <p:cond delay="0"/>
                                  </p:stCondLst>
                                  <p:childTnLst>
                                    <p:animEffect transition="out" filter="randombar(horizontal)">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par>
                          <p:cTn id="48" fill="hold">
                            <p:stCondLst>
                              <p:cond delay="500"/>
                            </p:stCondLst>
                            <p:childTnLst>
                              <p:par>
                                <p:cTn id="49" presetID="42" presetClass="path" presetSubtype="0" accel="50000" decel="50000" fill="hold" nodeType="afterEffect">
                                  <p:stCondLst>
                                    <p:cond delay="0"/>
                                  </p:stCondLst>
                                  <p:childTnLst>
                                    <p:animMotion origin="layout" path="M -4.79167E-6 -3.33333E-6 L -0.00299 -0.81412 " pathEditMode="relative" rAng="0" ptsTypes="AA">
                                      <p:cBhvr>
                                        <p:cTn id="50" dur="2000" fill="hold"/>
                                        <p:tgtEl>
                                          <p:spTgt spid="2"/>
                                        </p:tgtEl>
                                        <p:attrNameLst>
                                          <p:attrName>ppt_x</p:attrName>
                                          <p:attrName>ppt_y</p:attrName>
                                        </p:attrNameLst>
                                      </p:cBhvr>
                                      <p:rCtr x="-156" y="-4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Down Arrow 7"/>
          <p:cNvSpPr/>
          <p:nvPr/>
        </p:nvSpPr>
        <p:spPr>
          <a:xfrm>
            <a:off x="1582423" y="1577009"/>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585131" y="4207566"/>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397117" y="1577009"/>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99825" y="4207566"/>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65527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5"/>
                                        </p:tgtEl>
                                        <p:attrNameLst>
                                          <p:attrName>fillcolor</p:attrName>
                                        </p:attrNameLst>
                                      </p:cBhvr>
                                      <p:to>
                                        <a:schemeClr val="accent2"/>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7"/>
                                        </p:tgtEl>
                                        <p:attrNameLst>
                                          <p:attrName>fillcolor</p:attrName>
                                        </p:attrNameLst>
                                      </p:cBhvr>
                                      <p:to>
                                        <a:schemeClr val="accent2"/>
                                      </p:to>
                                    </p:animClr>
                                    <p:set>
                                      <p:cBhvr>
                                        <p:cTn id="11" dur="500" fill="hold"/>
                                        <p:tgtEl>
                                          <p:spTgt spid="7"/>
                                        </p:tgtEl>
                                        <p:attrNameLst>
                                          <p:attrName>fill.type</p:attrName>
                                        </p:attrNameLst>
                                      </p:cBhvr>
                                      <p:to>
                                        <p:strVal val="solid"/>
                                      </p:to>
                                    </p:set>
                                    <p:set>
                                      <p:cBhvr>
                                        <p:cTn id="12" dur="500" fill="hold"/>
                                        <p:tgtEl>
                                          <p:spTgt spid="7"/>
                                        </p:tgtEl>
                                        <p:attrNameLst>
                                          <p:attrName>fill.on</p:attrName>
                                        </p:attrNameLst>
                                      </p:cBhvr>
                                      <p:to>
                                        <p:strVal val="true"/>
                                      </p:to>
                                    </p:se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2"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grpId="2" nodeType="withEffect">
                                  <p:stCondLst>
                                    <p:cond delay="0"/>
                                  </p:stCondLst>
                                  <p:childTnLst>
                                    <p:animEffect transition="out" filter="fade">
                                      <p:cBhvr>
                                        <p:cTn id="34" dur="1000"/>
                                        <p:tgtEl>
                                          <p:spTgt spid="11"/>
                                        </p:tgtEl>
                                      </p:cBhvr>
                                    </p:animEffect>
                                    <p:anim calcmode="lin" valueType="num">
                                      <p:cBhvr>
                                        <p:cTn id="35" dur="1000"/>
                                        <p:tgtEl>
                                          <p:spTgt spid="11"/>
                                        </p:tgtEl>
                                        <p:attrNameLst>
                                          <p:attrName>ppt_x</p:attrName>
                                        </p:attrNameLst>
                                      </p:cBhvr>
                                      <p:tavLst>
                                        <p:tav tm="0">
                                          <p:val>
                                            <p:strVal val="ppt_x"/>
                                          </p:val>
                                        </p:tav>
                                        <p:tav tm="100000">
                                          <p:val>
                                            <p:strVal val="ppt_x"/>
                                          </p:val>
                                        </p:tav>
                                      </p:tavLst>
                                    </p:anim>
                                    <p:anim calcmode="lin" valueType="num">
                                      <p:cBhvr>
                                        <p:cTn id="36" dur="1000"/>
                                        <p:tgtEl>
                                          <p:spTgt spid="11"/>
                                        </p:tgtEl>
                                        <p:attrNameLst>
                                          <p:attrName>ppt_y</p:attrName>
                                        </p:attrNameLst>
                                      </p:cBhvr>
                                      <p:tavLst>
                                        <p:tav tm="0">
                                          <p:val>
                                            <p:strVal val="ppt_y"/>
                                          </p:val>
                                        </p:tav>
                                        <p:tav tm="100000">
                                          <p:val>
                                            <p:strVal val="ppt_y+.1"/>
                                          </p:val>
                                        </p:tav>
                                      </p:tavLst>
                                    </p:anim>
                                    <p:set>
                                      <p:cBhvr>
                                        <p:cTn id="37" dur="1" fill="hold">
                                          <p:stCondLst>
                                            <p:cond delay="999"/>
                                          </p:stCondLst>
                                        </p:cTn>
                                        <p:tgtEl>
                                          <p:spTgt spid="11"/>
                                        </p:tgtEl>
                                        <p:attrNameLst>
                                          <p:attrName>style.visibility</p:attrName>
                                        </p:attrNameLst>
                                      </p:cBhvr>
                                      <p:to>
                                        <p:strVal val="hidden"/>
                                      </p:to>
                                    </p:set>
                                  </p:childTnLst>
                                </p:cTn>
                              </p:par>
                              <p:par>
                                <p:cTn id="38" presetID="42" presetClass="exit" presetSubtype="0" fill="hold" grpId="2" nodeType="withEffect">
                                  <p:stCondLst>
                                    <p:cond delay="0"/>
                                  </p:stCondLst>
                                  <p:childTnLst>
                                    <p:animEffect transition="out" filter="fade">
                                      <p:cBhvr>
                                        <p:cTn id="39" dur="1000"/>
                                        <p:tgtEl>
                                          <p:spTgt spid="9"/>
                                        </p:tgtEl>
                                      </p:cBhvr>
                                    </p:animEffect>
                                    <p:anim calcmode="lin" valueType="num">
                                      <p:cBhvr>
                                        <p:cTn id="40" dur="1000"/>
                                        <p:tgtEl>
                                          <p:spTgt spid="9"/>
                                        </p:tgtEl>
                                        <p:attrNameLst>
                                          <p:attrName>ppt_x</p:attrName>
                                        </p:attrNameLst>
                                      </p:cBhvr>
                                      <p:tavLst>
                                        <p:tav tm="0">
                                          <p:val>
                                            <p:strVal val="ppt_x"/>
                                          </p:val>
                                        </p:tav>
                                        <p:tav tm="100000">
                                          <p:val>
                                            <p:strVal val="ppt_x"/>
                                          </p:val>
                                        </p:tav>
                                      </p:tavLst>
                                    </p:anim>
                                    <p:anim calcmode="lin" valueType="num">
                                      <p:cBhvr>
                                        <p:cTn id="41" dur="1000"/>
                                        <p:tgtEl>
                                          <p:spTgt spid="9"/>
                                        </p:tgtEl>
                                        <p:attrNameLst>
                                          <p:attrName>ppt_y</p:attrName>
                                        </p:attrNameLst>
                                      </p:cBhvr>
                                      <p:tavLst>
                                        <p:tav tm="0">
                                          <p:val>
                                            <p:strVal val="ppt_y"/>
                                          </p:val>
                                        </p:tav>
                                        <p:tav tm="100000">
                                          <p:val>
                                            <p:strVal val="ppt_y+.1"/>
                                          </p:val>
                                        </p:tav>
                                      </p:tavLst>
                                    </p:anim>
                                    <p:set>
                                      <p:cBhvr>
                                        <p:cTn id="42" dur="1" fill="hold">
                                          <p:stCondLst>
                                            <p:cond delay="999"/>
                                          </p:stCondLst>
                                        </p:cTn>
                                        <p:tgtEl>
                                          <p:spTgt spid="9"/>
                                        </p:tgtEl>
                                        <p:attrNameLst>
                                          <p:attrName>style.visibility</p:attrName>
                                        </p:attrNameLst>
                                      </p:cBhvr>
                                      <p:to>
                                        <p:strVal val="hidden"/>
                                      </p:to>
                                    </p:set>
                                  </p:childTnLst>
                                </p:cTn>
                              </p:par>
                              <p:par>
                                <p:cTn id="43" presetID="42" presetClass="exit" presetSubtype="0" fill="hold" grpId="2" nodeType="withEffect">
                                  <p:stCondLst>
                                    <p:cond delay="0"/>
                                  </p:stCondLst>
                                  <p:childTnLst>
                                    <p:animEffect transition="out" filter="fade">
                                      <p:cBhvr>
                                        <p:cTn id="44" dur="1000"/>
                                        <p:tgtEl>
                                          <p:spTgt spid="8"/>
                                        </p:tgtEl>
                                      </p:cBhvr>
                                    </p:animEffect>
                                    <p:anim calcmode="lin" valueType="num">
                                      <p:cBhvr>
                                        <p:cTn id="45" dur="1000"/>
                                        <p:tgtEl>
                                          <p:spTgt spid="8"/>
                                        </p:tgtEl>
                                        <p:attrNameLst>
                                          <p:attrName>ppt_x</p:attrName>
                                        </p:attrNameLst>
                                      </p:cBhvr>
                                      <p:tavLst>
                                        <p:tav tm="0">
                                          <p:val>
                                            <p:strVal val="ppt_x"/>
                                          </p:val>
                                        </p:tav>
                                        <p:tav tm="100000">
                                          <p:val>
                                            <p:strVal val="ppt_x"/>
                                          </p:val>
                                        </p:tav>
                                      </p:tavLst>
                                    </p:anim>
                                    <p:anim calcmode="lin" valueType="num">
                                      <p:cBhvr>
                                        <p:cTn id="46" dur="1000"/>
                                        <p:tgtEl>
                                          <p:spTgt spid="8"/>
                                        </p:tgtEl>
                                        <p:attrNameLst>
                                          <p:attrName>ppt_y</p:attrName>
                                        </p:attrNameLst>
                                      </p:cBhvr>
                                      <p:tavLst>
                                        <p:tav tm="0">
                                          <p:val>
                                            <p:strVal val="ppt_y"/>
                                          </p:val>
                                        </p:tav>
                                        <p:tav tm="100000">
                                          <p:val>
                                            <p:strVal val="ppt_y+.1"/>
                                          </p:val>
                                        </p:tav>
                                      </p:tavLst>
                                    </p:anim>
                                    <p:set>
                                      <p:cBhvr>
                                        <p:cTn id="47" dur="1" fill="hold">
                                          <p:stCondLst>
                                            <p:cond delay="999"/>
                                          </p:stCondLst>
                                        </p:cTn>
                                        <p:tgtEl>
                                          <p:spTgt spid="8"/>
                                        </p:tgtEl>
                                        <p:attrNameLst>
                                          <p:attrName>style.visibility</p:attrName>
                                        </p:attrNameLst>
                                      </p:cBhvr>
                                      <p:to>
                                        <p:strVal val="hidden"/>
                                      </p:to>
                                    </p:set>
                                  </p:childTnLst>
                                </p:cTn>
                              </p:par>
                            </p:childTnLst>
                          </p:cTn>
                        </p:par>
                        <p:par>
                          <p:cTn id="48" fill="hold">
                            <p:stCondLst>
                              <p:cond delay="1000"/>
                            </p:stCondLst>
                            <p:childTnLst>
                              <p:par>
                                <p:cTn id="49" presetID="42" presetClass="path" presetSubtype="0" accel="50000" decel="50000" fill="hold" nodeType="afterEffect">
                                  <p:stCondLst>
                                    <p:cond delay="0"/>
                                  </p:stCondLst>
                                  <p:childTnLst>
                                    <p:animMotion origin="layout" path="M -4.79167E-6 -3.33333E-6 L 0.00391 0.81852 " pathEditMode="relative" rAng="0" ptsTypes="AA">
                                      <p:cBhvr>
                                        <p:cTn id="50" dur="2000" fill="hold"/>
                                        <p:tgtEl>
                                          <p:spTgt spid="2"/>
                                        </p:tgtEl>
                                        <p:attrNameLst>
                                          <p:attrName>ppt_x</p:attrName>
                                          <p:attrName>ppt_y</p:attrName>
                                        </p:attrNameLst>
                                      </p:cBhvr>
                                      <p:rCtr x="195" y="4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2" animBg="1"/>
      <p:bldP spid="9" grpId="0" animBg="1"/>
      <p:bldP spid="9" grpId="2" animBg="1"/>
      <p:bldP spid="10" grpId="0" animBg="1"/>
      <p:bldP spid="10" grpId="2" animBg="1"/>
      <p:bldP spid="11" grpId="0" animBg="1"/>
      <p:bldP spid="11"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144" y="1348689"/>
            <a:ext cx="8527001" cy="40314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Up Arrow 9"/>
          <p:cNvSpPr/>
          <p:nvPr/>
        </p:nvSpPr>
        <p:spPr>
          <a:xfrm>
            <a:off x="5397117"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5399825"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7121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6"/>
                                        </p:tgtEl>
                                        <p:attrNameLst>
                                          <p:attrName>fillcolor</p:attrName>
                                        </p:attrNameLst>
                                      </p:cBhvr>
                                      <p:to>
                                        <a:schemeClr val="accent2"/>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4" presetClass="exit" presetSubtype="10" fill="hold" grpId="1" nodeType="withEffect">
                                  <p:stCondLst>
                                    <p:cond delay="0"/>
                                  </p:stCondLst>
                                  <p:childTnLst>
                                    <p:animEffect transition="out" filter="randombar(horizontal)">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500"/>
                            </p:stCondLst>
                            <p:childTnLst>
                              <p:par>
                                <p:cTn id="29" presetID="8" presetClass="emph" presetSubtype="0" repeatCount="indefinite" fill="hold" nodeType="afterEffect">
                                  <p:stCondLst>
                                    <p:cond delay="0"/>
                                  </p:stCondLst>
                                  <p:childTnLst>
                                    <p:animRot by="-21600000">
                                      <p:cBhvr>
                                        <p:cTn id="30" dur="3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144" y="1348689"/>
            <a:ext cx="8527001" cy="40314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Down Arrow 9"/>
          <p:cNvSpPr/>
          <p:nvPr/>
        </p:nvSpPr>
        <p:spPr>
          <a:xfrm>
            <a:off x="5397117" y="1577009"/>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99825" y="4207566"/>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7108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7"/>
                                        </p:tgtEl>
                                        <p:attrNameLst>
                                          <p:attrName>fillcolor</p:attrName>
                                        </p:attrNameLst>
                                      </p:cBhvr>
                                      <p:to>
                                        <a:schemeClr val="accent2"/>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par>
                          <p:cTn id="9" fill="hold">
                            <p:stCondLst>
                              <p:cond delay="500"/>
                            </p:stCondLst>
                            <p:childTnLst>
                              <p:par>
                                <p:cTn id="10" presetID="45"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anim calcmode="lin" valueType="num">
                                      <p:cBhvr>
                                        <p:cTn id="18" dur="2000" fill="hold"/>
                                        <p:tgtEl>
                                          <p:spTgt spid="10"/>
                                        </p:tgtEl>
                                        <p:attrNameLst>
                                          <p:attrName>ppt_w</p:attrName>
                                        </p:attrNameLst>
                                      </p:cBhvr>
                                      <p:tavLst>
                                        <p:tav tm="0" fmla="#ppt_w*sin(2.5*pi*$)">
                                          <p:val>
                                            <p:fltVal val="0"/>
                                          </p:val>
                                        </p:tav>
                                        <p:tav tm="100000">
                                          <p:val>
                                            <p:fltVal val="1"/>
                                          </p:val>
                                        </p:tav>
                                      </p:tavLst>
                                    </p:anim>
                                    <p:anim calcmode="lin" valueType="num">
                                      <p:cBhvr>
                                        <p:cTn id="1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2" nodeType="clickEffect">
                                  <p:stCondLst>
                                    <p:cond delay="0"/>
                                  </p:stCondLst>
                                  <p:childTnLst>
                                    <p:animEffect transition="out" filter="fade">
                                      <p:cBhvr>
                                        <p:cTn id="23" dur="1000"/>
                                        <p:tgtEl>
                                          <p:spTgt spid="11"/>
                                        </p:tgtEl>
                                      </p:cBhvr>
                                    </p:animEffect>
                                    <p:anim calcmode="lin" valueType="num">
                                      <p:cBhvr>
                                        <p:cTn id="24" dur="1000"/>
                                        <p:tgtEl>
                                          <p:spTgt spid="11"/>
                                        </p:tgtEl>
                                        <p:attrNameLst>
                                          <p:attrName>ppt_x</p:attrName>
                                        </p:attrNameLst>
                                      </p:cBhvr>
                                      <p:tavLst>
                                        <p:tav tm="0">
                                          <p:val>
                                            <p:strVal val="ppt_x"/>
                                          </p:val>
                                        </p:tav>
                                        <p:tav tm="100000">
                                          <p:val>
                                            <p:strVal val="ppt_x"/>
                                          </p:val>
                                        </p:tav>
                                      </p:tavLst>
                                    </p:anim>
                                    <p:anim calcmode="lin" valueType="num">
                                      <p:cBhvr>
                                        <p:cTn id="25" dur="1000"/>
                                        <p:tgtEl>
                                          <p:spTgt spid="11"/>
                                        </p:tgtEl>
                                        <p:attrNameLst>
                                          <p:attrName>ppt_y</p:attrName>
                                        </p:attrNameLst>
                                      </p:cBhvr>
                                      <p:tavLst>
                                        <p:tav tm="0">
                                          <p:val>
                                            <p:strVal val="ppt_y"/>
                                          </p:val>
                                        </p:tav>
                                        <p:tav tm="100000">
                                          <p:val>
                                            <p:strVal val="ppt_y+.1"/>
                                          </p:val>
                                        </p:tav>
                                      </p:tavLst>
                                    </p:anim>
                                    <p:set>
                                      <p:cBhvr>
                                        <p:cTn id="26" dur="1" fill="hold">
                                          <p:stCondLst>
                                            <p:cond delay="999"/>
                                          </p:stCondLst>
                                        </p:cTn>
                                        <p:tgtEl>
                                          <p:spTgt spid="11"/>
                                        </p:tgtEl>
                                        <p:attrNameLst>
                                          <p:attrName>style.visibility</p:attrName>
                                        </p:attrNameLst>
                                      </p:cBhvr>
                                      <p:to>
                                        <p:strVal val="hidden"/>
                                      </p:to>
                                    </p:set>
                                  </p:childTnLst>
                                </p:cTn>
                              </p:par>
                              <p:par>
                                <p:cTn id="27" presetID="42" presetClass="exit" presetSubtype="0" fill="hold" grpId="2" nodeType="withEffect">
                                  <p:stCondLst>
                                    <p:cond delay="0"/>
                                  </p:stCondLst>
                                  <p:childTnLst>
                                    <p:animEffect transition="out" filter="fade">
                                      <p:cBhvr>
                                        <p:cTn id="28" dur="1000"/>
                                        <p:tgtEl>
                                          <p:spTgt spid="10"/>
                                        </p:tgtEl>
                                      </p:cBhvr>
                                    </p:animEffect>
                                    <p:anim calcmode="lin" valueType="num">
                                      <p:cBhvr>
                                        <p:cTn id="29" dur="1000"/>
                                        <p:tgtEl>
                                          <p:spTgt spid="10"/>
                                        </p:tgtEl>
                                        <p:attrNameLst>
                                          <p:attrName>ppt_x</p:attrName>
                                        </p:attrNameLst>
                                      </p:cBhvr>
                                      <p:tavLst>
                                        <p:tav tm="0">
                                          <p:val>
                                            <p:strVal val="ppt_x"/>
                                          </p:val>
                                        </p:tav>
                                        <p:tav tm="100000">
                                          <p:val>
                                            <p:strVal val="ppt_x"/>
                                          </p:val>
                                        </p:tav>
                                      </p:tavLst>
                                    </p:anim>
                                    <p:anim calcmode="lin" valueType="num">
                                      <p:cBhvr>
                                        <p:cTn id="30" dur="1000"/>
                                        <p:tgtEl>
                                          <p:spTgt spid="10"/>
                                        </p:tgtEl>
                                        <p:attrNameLst>
                                          <p:attrName>ppt_y</p:attrName>
                                        </p:attrNameLst>
                                      </p:cBhvr>
                                      <p:tavLst>
                                        <p:tav tm="0">
                                          <p:val>
                                            <p:strVal val="ppt_y"/>
                                          </p:val>
                                        </p:tav>
                                        <p:tav tm="100000">
                                          <p:val>
                                            <p:strVal val="ppt_y+.1"/>
                                          </p:val>
                                        </p:tav>
                                      </p:tavLst>
                                    </p:anim>
                                    <p:set>
                                      <p:cBhvr>
                                        <p:cTn id="31" dur="1" fill="hold">
                                          <p:stCondLst>
                                            <p:cond delay="999"/>
                                          </p:stCondLst>
                                        </p:cTn>
                                        <p:tgtEl>
                                          <p:spTgt spid="10"/>
                                        </p:tgtEl>
                                        <p:attrNameLst>
                                          <p:attrName>style.visibility</p:attrName>
                                        </p:attrNameLst>
                                      </p:cBhvr>
                                      <p:to>
                                        <p:strVal val="hidden"/>
                                      </p:to>
                                    </p:set>
                                  </p:childTnLst>
                                </p:cTn>
                              </p:par>
                            </p:childTnLst>
                          </p:cTn>
                        </p:par>
                        <p:par>
                          <p:cTn id="32" fill="hold">
                            <p:stCondLst>
                              <p:cond delay="1000"/>
                            </p:stCondLst>
                            <p:childTnLst>
                              <p:par>
                                <p:cTn id="33" presetID="8" presetClass="emph" presetSubtype="0" repeatCount="indefinite" fill="hold" nodeType="afterEffect">
                                  <p:stCondLst>
                                    <p:cond delay="0"/>
                                  </p:stCondLst>
                                  <p:childTnLst>
                                    <p:animRot by="21600000">
                                      <p:cBhvr>
                                        <p:cTn id="34" dur="3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2" animBg="1"/>
      <p:bldP spid="11" grpId="0" animBg="1"/>
      <p:bldP spid="11"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81068" y="1337070"/>
            <a:ext cx="8538694" cy="40430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Up Arrow 8"/>
          <p:cNvSpPr/>
          <p:nvPr/>
        </p:nvSpPr>
        <p:spPr>
          <a:xfrm>
            <a:off x="1580491" y="1603513"/>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1583199" y="4234070"/>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9387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4" presetClass="exit" presetSubtype="10" fill="hold" grpId="1" nodeType="withEffect">
                                  <p:stCondLst>
                                    <p:cond delay="0"/>
                                  </p:stCondLst>
                                  <p:childTnLst>
                                    <p:animEffect transition="out" filter="randombar(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500"/>
                            </p:stCondLst>
                            <p:childTnLst>
                              <p:par>
                                <p:cTn id="29" presetID="8" presetClass="emph" presetSubtype="0" fill="hold" nodeType="afterEffect">
                                  <p:stCondLst>
                                    <p:cond delay="0"/>
                                  </p:stCondLst>
                                  <p:childTnLst>
                                    <p:animRot by="21600000">
                                      <p:cBhvr>
                                        <p:cTn id="30" dur="3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81068" y="1337070"/>
            <a:ext cx="8538694" cy="40430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Down Arrow 10"/>
          <p:cNvSpPr/>
          <p:nvPr/>
        </p:nvSpPr>
        <p:spPr>
          <a:xfrm>
            <a:off x="1580491" y="1603514"/>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583199" y="4234071"/>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4983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5"/>
                                        </p:tgtEl>
                                        <p:attrNameLst>
                                          <p:attrName>fillcolor</p:attrName>
                                        </p:attrNameLst>
                                      </p:cBhvr>
                                      <p:to>
                                        <a:schemeClr val="accent2"/>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childTnLst>
                          </p:cTn>
                        </p:par>
                        <p:par>
                          <p:cTn id="9" fill="hold">
                            <p:stCondLst>
                              <p:cond delay="500"/>
                            </p:stCondLst>
                            <p:childTnLst>
                              <p:par>
                                <p:cTn id="10" presetID="45"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anim calcmode="lin" valueType="num">
                                      <p:cBhvr>
                                        <p:cTn id="13" dur="2000" fill="hold"/>
                                        <p:tgtEl>
                                          <p:spTgt spid="12"/>
                                        </p:tgtEl>
                                        <p:attrNameLst>
                                          <p:attrName>ppt_w</p:attrName>
                                        </p:attrNameLst>
                                      </p:cBhvr>
                                      <p:tavLst>
                                        <p:tav tm="0" fmla="#ppt_w*sin(2.5*pi*$)">
                                          <p:val>
                                            <p:fltVal val="0"/>
                                          </p:val>
                                        </p:tav>
                                        <p:tav tm="100000">
                                          <p:val>
                                            <p:fltVal val="1"/>
                                          </p:val>
                                        </p:tav>
                                      </p:tavLst>
                                    </p:anim>
                                    <p:anim calcmode="lin" valueType="num">
                                      <p:cBhvr>
                                        <p:cTn id="14" dur="2000" fill="hold"/>
                                        <p:tgtEl>
                                          <p:spTgt spid="1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anim calcmode="lin" valueType="num">
                                      <p:cBhvr>
                                        <p:cTn id="18" dur="2000" fill="hold"/>
                                        <p:tgtEl>
                                          <p:spTgt spid="11"/>
                                        </p:tgtEl>
                                        <p:attrNameLst>
                                          <p:attrName>ppt_w</p:attrName>
                                        </p:attrNameLst>
                                      </p:cBhvr>
                                      <p:tavLst>
                                        <p:tav tm="0" fmla="#ppt_w*sin(2.5*pi*$)">
                                          <p:val>
                                            <p:fltVal val="0"/>
                                          </p:val>
                                        </p:tav>
                                        <p:tav tm="100000">
                                          <p:val>
                                            <p:fltVal val="1"/>
                                          </p:val>
                                        </p:tav>
                                      </p:tavLst>
                                    </p:anim>
                                    <p:anim calcmode="lin" valueType="num">
                                      <p:cBhvr>
                                        <p:cTn id="1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12"/>
                                        </p:tgtEl>
                                      </p:cBhvr>
                                    </p:animEffect>
                                    <p:anim calcmode="lin" valueType="num">
                                      <p:cBhvr>
                                        <p:cTn id="24" dur="1000"/>
                                        <p:tgtEl>
                                          <p:spTgt spid="12"/>
                                        </p:tgtEl>
                                        <p:attrNameLst>
                                          <p:attrName>ppt_x</p:attrName>
                                        </p:attrNameLst>
                                      </p:cBhvr>
                                      <p:tavLst>
                                        <p:tav tm="0">
                                          <p:val>
                                            <p:strVal val="ppt_x"/>
                                          </p:val>
                                        </p:tav>
                                        <p:tav tm="100000">
                                          <p:val>
                                            <p:strVal val="ppt_x"/>
                                          </p:val>
                                        </p:tav>
                                      </p:tavLst>
                                    </p:anim>
                                    <p:anim calcmode="lin" valueType="num">
                                      <p:cBhvr>
                                        <p:cTn id="25" dur="1000"/>
                                        <p:tgtEl>
                                          <p:spTgt spid="12"/>
                                        </p:tgtEl>
                                        <p:attrNameLst>
                                          <p:attrName>ppt_y</p:attrName>
                                        </p:attrNameLst>
                                      </p:cBhvr>
                                      <p:tavLst>
                                        <p:tav tm="0">
                                          <p:val>
                                            <p:strVal val="ppt_y"/>
                                          </p:val>
                                        </p:tav>
                                        <p:tav tm="100000">
                                          <p:val>
                                            <p:strVal val="ppt_y+.1"/>
                                          </p:val>
                                        </p:tav>
                                      </p:tavLst>
                                    </p:anim>
                                    <p:set>
                                      <p:cBhvr>
                                        <p:cTn id="26" dur="1" fill="hold">
                                          <p:stCondLst>
                                            <p:cond delay="999"/>
                                          </p:stCondLst>
                                        </p:cTn>
                                        <p:tgtEl>
                                          <p:spTgt spid="12"/>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11"/>
                                        </p:tgtEl>
                                      </p:cBhvr>
                                    </p:animEffect>
                                    <p:anim calcmode="lin" valueType="num">
                                      <p:cBhvr>
                                        <p:cTn id="29" dur="1000"/>
                                        <p:tgtEl>
                                          <p:spTgt spid="11"/>
                                        </p:tgtEl>
                                        <p:attrNameLst>
                                          <p:attrName>ppt_x</p:attrName>
                                        </p:attrNameLst>
                                      </p:cBhvr>
                                      <p:tavLst>
                                        <p:tav tm="0">
                                          <p:val>
                                            <p:strVal val="ppt_x"/>
                                          </p:val>
                                        </p:tav>
                                        <p:tav tm="100000">
                                          <p:val>
                                            <p:strVal val="ppt_x"/>
                                          </p:val>
                                        </p:tav>
                                      </p:tavLst>
                                    </p:anim>
                                    <p:anim calcmode="lin" valueType="num">
                                      <p:cBhvr>
                                        <p:cTn id="30" dur="1000"/>
                                        <p:tgtEl>
                                          <p:spTgt spid="11"/>
                                        </p:tgtEl>
                                        <p:attrNameLst>
                                          <p:attrName>ppt_y</p:attrName>
                                        </p:attrNameLst>
                                      </p:cBhvr>
                                      <p:tavLst>
                                        <p:tav tm="0">
                                          <p:val>
                                            <p:strVal val="ppt_y"/>
                                          </p:val>
                                        </p:tav>
                                        <p:tav tm="100000">
                                          <p:val>
                                            <p:strVal val="ppt_y+.1"/>
                                          </p:val>
                                        </p:tav>
                                      </p:tavLst>
                                    </p:anim>
                                    <p:set>
                                      <p:cBhvr>
                                        <p:cTn id="31" dur="1" fill="hold">
                                          <p:stCondLst>
                                            <p:cond delay="999"/>
                                          </p:stCondLst>
                                        </p:cTn>
                                        <p:tgtEl>
                                          <p:spTgt spid="11"/>
                                        </p:tgtEl>
                                        <p:attrNameLst>
                                          <p:attrName>style.visibility</p:attrName>
                                        </p:attrNameLst>
                                      </p:cBhvr>
                                      <p:to>
                                        <p:strVal val="hidden"/>
                                      </p:to>
                                    </p:set>
                                  </p:childTnLst>
                                </p:cTn>
                              </p:par>
                            </p:childTnLst>
                          </p:cTn>
                        </p:par>
                        <p:par>
                          <p:cTn id="32" fill="hold">
                            <p:stCondLst>
                              <p:cond delay="1000"/>
                            </p:stCondLst>
                            <p:childTnLst>
                              <p:par>
                                <p:cTn id="33" presetID="8" presetClass="emph" presetSubtype="0" fill="hold" nodeType="afterEffect">
                                  <p:stCondLst>
                                    <p:cond delay="0"/>
                                  </p:stCondLst>
                                  <p:childTnLst>
                                    <p:animRot by="-21600000">
                                      <p:cBhvr>
                                        <p:cTn id="34" dur="3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7"/>
          <p:cNvSpPr/>
          <p:nvPr/>
        </p:nvSpPr>
        <p:spPr>
          <a:xfrm>
            <a:off x="5397117" y="1577009"/>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5399825" y="4207566"/>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1580491" y="1603514"/>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1583199" y="4234071"/>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867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6"/>
                                        </p:tgtEl>
                                        <p:attrNameLst>
                                          <p:attrName>fillcolor</p:attrName>
                                        </p:attrNameLst>
                                      </p:cBhvr>
                                      <p:to>
                                        <a:schemeClr val="accent2"/>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5"/>
                                        </p:tgtEl>
                                        <p:attrNameLst>
                                          <p:attrName>fillcolor</p:attrName>
                                        </p:attrNameLst>
                                      </p:cBhvr>
                                      <p:to>
                                        <a:schemeClr val="accent2"/>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ppt_w</p:attrName>
                                        </p:attrNameLst>
                                      </p:cBhvr>
                                      <p:tavLst>
                                        <p:tav tm="0" fmla="#ppt_w*sin(2.5*pi*$)">
                                          <p:val>
                                            <p:fltVal val="0"/>
                                          </p:val>
                                        </p:tav>
                                        <p:tav tm="100000">
                                          <p:val>
                                            <p:fltVal val="1"/>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ppt_w</p:attrName>
                                        </p:attrNameLst>
                                      </p:cBhvr>
                                      <p:tavLst>
                                        <p:tav tm="0" fmla="#ppt_w*sin(2.5*pi*$)">
                                          <p:val>
                                            <p:fltVal val="0"/>
                                          </p:val>
                                        </p:tav>
                                        <p:tav tm="100000">
                                          <p:val>
                                            <p:fltVal val="1"/>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grpId="1" nodeType="clickEffect">
                                  <p:stCondLst>
                                    <p:cond delay="0"/>
                                  </p:stCondLst>
                                  <p:childTnLst>
                                    <p:animEffect transition="out" filter="randombar(horizontal)">
                                      <p:cBhvr>
                                        <p:cTn id="37" dur="1000"/>
                                        <p:tgtEl>
                                          <p:spTgt spid="9"/>
                                        </p:tgtEl>
                                      </p:cBhvr>
                                    </p:animEffect>
                                    <p:set>
                                      <p:cBhvr>
                                        <p:cTn id="38" dur="1" fill="hold">
                                          <p:stCondLst>
                                            <p:cond delay="999"/>
                                          </p:stCondLst>
                                        </p:cTn>
                                        <p:tgtEl>
                                          <p:spTgt spid="9"/>
                                        </p:tgtEl>
                                        <p:attrNameLst>
                                          <p:attrName>style.visibility</p:attrName>
                                        </p:attrNameLst>
                                      </p:cBhvr>
                                      <p:to>
                                        <p:strVal val="hidden"/>
                                      </p:to>
                                    </p:set>
                                  </p:childTnLst>
                                </p:cTn>
                              </p:par>
                              <p:par>
                                <p:cTn id="39" presetID="14" presetClass="exit" presetSubtype="10" fill="hold" grpId="1" nodeType="withEffect">
                                  <p:stCondLst>
                                    <p:cond delay="0"/>
                                  </p:stCondLst>
                                  <p:childTnLst>
                                    <p:animEffect transition="out" filter="randombar(horizontal)">
                                      <p:cBhvr>
                                        <p:cTn id="40" dur="1000"/>
                                        <p:tgtEl>
                                          <p:spTgt spid="8"/>
                                        </p:tgtEl>
                                      </p:cBhvr>
                                    </p:animEffect>
                                    <p:set>
                                      <p:cBhvr>
                                        <p:cTn id="41" dur="1" fill="hold">
                                          <p:stCondLst>
                                            <p:cond delay="999"/>
                                          </p:stCondLst>
                                        </p:cTn>
                                        <p:tgtEl>
                                          <p:spTgt spid="8"/>
                                        </p:tgtEl>
                                        <p:attrNameLst>
                                          <p:attrName>style.visibility</p:attrName>
                                        </p:attrNameLst>
                                      </p:cBhvr>
                                      <p:to>
                                        <p:strVal val="hidden"/>
                                      </p:to>
                                    </p:set>
                                  </p:childTnLst>
                                </p:cTn>
                              </p:par>
                              <p:par>
                                <p:cTn id="42" presetID="42" presetClass="exit" presetSubtype="0" fill="hold" grpId="1" nodeType="withEffect">
                                  <p:stCondLst>
                                    <p:cond delay="0"/>
                                  </p:stCondLst>
                                  <p:childTnLst>
                                    <p:animEffect transition="out" filter="fade">
                                      <p:cBhvr>
                                        <p:cTn id="43" dur="1000"/>
                                        <p:tgtEl>
                                          <p:spTgt spid="11"/>
                                        </p:tgtEl>
                                      </p:cBhvr>
                                    </p:animEffect>
                                    <p:anim calcmode="lin" valueType="num">
                                      <p:cBhvr>
                                        <p:cTn id="44" dur="1000"/>
                                        <p:tgtEl>
                                          <p:spTgt spid="11"/>
                                        </p:tgtEl>
                                        <p:attrNameLst>
                                          <p:attrName>ppt_x</p:attrName>
                                        </p:attrNameLst>
                                      </p:cBhvr>
                                      <p:tavLst>
                                        <p:tav tm="0">
                                          <p:val>
                                            <p:strVal val="ppt_x"/>
                                          </p:val>
                                        </p:tav>
                                        <p:tav tm="100000">
                                          <p:val>
                                            <p:strVal val="ppt_x"/>
                                          </p:val>
                                        </p:tav>
                                      </p:tavLst>
                                    </p:anim>
                                    <p:anim calcmode="lin" valueType="num">
                                      <p:cBhvr>
                                        <p:cTn id="45" dur="1000"/>
                                        <p:tgtEl>
                                          <p:spTgt spid="11"/>
                                        </p:tgtEl>
                                        <p:attrNameLst>
                                          <p:attrName>ppt_y</p:attrName>
                                        </p:attrNameLst>
                                      </p:cBhvr>
                                      <p:tavLst>
                                        <p:tav tm="0">
                                          <p:val>
                                            <p:strVal val="ppt_y"/>
                                          </p:val>
                                        </p:tav>
                                        <p:tav tm="100000">
                                          <p:val>
                                            <p:strVal val="ppt_y+.1"/>
                                          </p:val>
                                        </p:tav>
                                      </p:tavLst>
                                    </p:anim>
                                    <p:set>
                                      <p:cBhvr>
                                        <p:cTn id="46" dur="1" fill="hold">
                                          <p:stCondLst>
                                            <p:cond delay="999"/>
                                          </p:stCondLst>
                                        </p:cTn>
                                        <p:tgtEl>
                                          <p:spTgt spid="11"/>
                                        </p:tgtEl>
                                        <p:attrNameLst>
                                          <p:attrName>style.visibility</p:attrName>
                                        </p:attrNameLst>
                                      </p:cBhvr>
                                      <p:to>
                                        <p:strVal val="hidden"/>
                                      </p:to>
                                    </p:set>
                                  </p:childTnLst>
                                </p:cTn>
                              </p:par>
                              <p:par>
                                <p:cTn id="47" presetID="42" presetClass="exit" presetSubtype="0" fill="hold" grpId="1" nodeType="withEffect">
                                  <p:stCondLst>
                                    <p:cond delay="0"/>
                                  </p:stCondLst>
                                  <p:childTnLst>
                                    <p:animEffect transition="out" filter="fade">
                                      <p:cBhvr>
                                        <p:cTn id="48" dur="1000"/>
                                        <p:tgtEl>
                                          <p:spTgt spid="10"/>
                                        </p:tgtEl>
                                      </p:cBhvr>
                                    </p:animEffect>
                                    <p:anim calcmode="lin" valueType="num">
                                      <p:cBhvr>
                                        <p:cTn id="49" dur="1000"/>
                                        <p:tgtEl>
                                          <p:spTgt spid="10"/>
                                        </p:tgtEl>
                                        <p:attrNameLst>
                                          <p:attrName>ppt_x</p:attrName>
                                        </p:attrNameLst>
                                      </p:cBhvr>
                                      <p:tavLst>
                                        <p:tav tm="0">
                                          <p:val>
                                            <p:strVal val="ppt_x"/>
                                          </p:val>
                                        </p:tav>
                                        <p:tav tm="100000">
                                          <p:val>
                                            <p:strVal val="ppt_x"/>
                                          </p:val>
                                        </p:tav>
                                      </p:tavLst>
                                    </p:anim>
                                    <p:anim calcmode="lin" valueType="num">
                                      <p:cBhvr>
                                        <p:cTn id="50" dur="1000"/>
                                        <p:tgtEl>
                                          <p:spTgt spid="10"/>
                                        </p:tgtEl>
                                        <p:attrNameLst>
                                          <p:attrName>ppt_y</p:attrName>
                                        </p:attrNameLst>
                                      </p:cBhvr>
                                      <p:tavLst>
                                        <p:tav tm="0">
                                          <p:val>
                                            <p:strVal val="ppt_y"/>
                                          </p:val>
                                        </p:tav>
                                        <p:tav tm="100000">
                                          <p:val>
                                            <p:strVal val="ppt_y+.1"/>
                                          </p:val>
                                        </p:tav>
                                      </p:tavLst>
                                    </p:anim>
                                    <p:set>
                                      <p:cBhvr>
                                        <p:cTn id="51" dur="1" fill="hold">
                                          <p:stCondLst>
                                            <p:cond delay="999"/>
                                          </p:stCondLst>
                                        </p:cTn>
                                        <p:tgtEl>
                                          <p:spTgt spid="10"/>
                                        </p:tgtEl>
                                        <p:attrNameLst>
                                          <p:attrName>style.visibility</p:attrName>
                                        </p:attrNameLst>
                                      </p:cBhvr>
                                      <p:to>
                                        <p:strVal val="hidden"/>
                                      </p:to>
                                    </p:set>
                                  </p:childTnLst>
                                </p:cTn>
                              </p:par>
                            </p:childTnLst>
                          </p:cTn>
                        </p:par>
                        <p:par>
                          <p:cTn id="52" fill="hold">
                            <p:stCondLst>
                              <p:cond delay="1000"/>
                            </p:stCondLst>
                            <p:childTnLst>
                              <p:par>
                                <p:cTn id="53" presetID="8" presetClass="emph" presetSubtype="0" repeatCount="indefinite" fill="hold" nodeType="afterEffect">
                                  <p:stCondLst>
                                    <p:cond delay="0"/>
                                  </p:stCondLst>
                                  <p:childTnLst>
                                    <p:animRot by="-21600000">
                                      <p:cBhvr>
                                        <p:cTn id="54" dur="3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7"/>
          <p:cNvSpPr/>
          <p:nvPr/>
        </p:nvSpPr>
        <p:spPr>
          <a:xfrm>
            <a:off x="1583413" y="1603514"/>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1586121" y="4234071"/>
            <a:ext cx="259630" cy="92765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389571" y="1603514"/>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92279" y="4234071"/>
            <a:ext cx="259630" cy="92765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470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7"/>
                                        </p:tgtEl>
                                        <p:attrNameLst>
                                          <p:attrName>fillcolor</p:attrName>
                                        </p:attrNameLst>
                                      </p:cBhvr>
                                      <p:to>
                                        <a:schemeClr val="accent2"/>
                                      </p:to>
                                    </p:animClr>
                                    <p:set>
                                      <p:cBhvr>
                                        <p:cTn id="11" dur="500" fill="hold"/>
                                        <p:tgtEl>
                                          <p:spTgt spid="7"/>
                                        </p:tgtEl>
                                        <p:attrNameLst>
                                          <p:attrName>fill.type</p:attrName>
                                        </p:attrNameLst>
                                      </p:cBhvr>
                                      <p:to>
                                        <p:strVal val="solid"/>
                                      </p:to>
                                    </p:set>
                                    <p:set>
                                      <p:cBhvr>
                                        <p:cTn id="12" dur="500" fill="hold"/>
                                        <p:tgtEl>
                                          <p:spTgt spid="7"/>
                                        </p:tgtEl>
                                        <p:attrNameLst>
                                          <p:attrName>fill.on</p:attrName>
                                        </p:attrNameLst>
                                      </p:cBhvr>
                                      <p:to>
                                        <p:strVal val="true"/>
                                      </p:to>
                                    </p:se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ppt_w</p:attrName>
                                        </p:attrNameLst>
                                      </p:cBhvr>
                                      <p:tavLst>
                                        <p:tav tm="0" fmla="#ppt_w*sin(2.5*pi*$)">
                                          <p:val>
                                            <p:fltVal val="0"/>
                                          </p:val>
                                        </p:tav>
                                        <p:tav tm="100000">
                                          <p:val>
                                            <p:fltVal val="1"/>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ppt_w</p:attrName>
                                        </p:attrNameLst>
                                      </p:cBhvr>
                                      <p:tavLst>
                                        <p:tav tm="0" fmla="#ppt_w*sin(2.5*pi*$)">
                                          <p:val>
                                            <p:fltVal val="0"/>
                                          </p:val>
                                        </p:tav>
                                        <p:tav tm="100000">
                                          <p:val>
                                            <p:fltVal val="1"/>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grpId="1" nodeType="clickEffect">
                                  <p:stCondLst>
                                    <p:cond delay="0"/>
                                  </p:stCondLst>
                                  <p:childTnLst>
                                    <p:animEffect transition="out" filter="randombar(horizontal)">
                                      <p:cBhvr>
                                        <p:cTn id="37" dur="1000"/>
                                        <p:tgtEl>
                                          <p:spTgt spid="9"/>
                                        </p:tgtEl>
                                      </p:cBhvr>
                                    </p:animEffect>
                                    <p:set>
                                      <p:cBhvr>
                                        <p:cTn id="38" dur="1" fill="hold">
                                          <p:stCondLst>
                                            <p:cond delay="999"/>
                                          </p:stCondLst>
                                        </p:cTn>
                                        <p:tgtEl>
                                          <p:spTgt spid="9"/>
                                        </p:tgtEl>
                                        <p:attrNameLst>
                                          <p:attrName>style.visibility</p:attrName>
                                        </p:attrNameLst>
                                      </p:cBhvr>
                                      <p:to>
                                        <p:strVal val="hidden"/>
                                      </p:to>
                                    </p:set>
                                  </p:childTnLst>
                                </p:cTn>
                              </p:par>
                              <p:par>
                                <p:cTn id="39" presetID="14" presetClass="exit" presetSubtype="10" fill="hold" grpId="1" nodeType="withEffect">
                                  <p:stCondLst>
                                    <p:cond delay="0"/>
                                  </p:stCondLst>
                                  <p:childTnLst>
                                    <p:animEffect transition="out" filter="randombar(horizontal)">
                                      <p:cBhvr>
                                        <p:cTn id="40" dur="1000"/>
                                        <p:tgtEl>
                                          <p:spTgt spid="8"/>
                                        </p:tgtEl>
                                      </p:cBhvr>
                                    </p:animEffect>
                                    <p:set>
                                      <p:cBhvr>
                                        <p:cTn id="41" dur="1" fill="hold">
                                          <p:stCondLst>
                                            <p:cond delay="999"/>
                                          </p:stCondLst>
                                        </p:cTn>
                                        <p:tgtEl>
                                          <p:spTgt spid="8"/>
                                        </p:tgtEl>
                                        <p:attrNameLst>
                                          <p:attrName>style.visibility</p:attrName>
                                        </p:attrNameLst>
                                      </p:cBhvr>
                                      <p:to>
                                        <p:strVal val="hidden"/>
                                      </p:to>
                                    </p:set>
                                  </p:childTnLst>
                                </p:cTn>
                              </p:par>
                              <p:par>
                                <p:cTn id="42" presetID="42" presetClass="exit" presetSubtype="0" fill="hold" grpId="1" nodeType="withEffect">
                                  <p:stCondLst>
                                    <p:cond delay="0"/>
                                  </p:stCondLst>
                                  <p:childTnLst>
                                    <p:animEffect transition="out" filter="fade">
                                      <p:cBhvr>
                                        <p:cTn id="43" dur="1000"/>
                                        <p:tgtEl>
                                          <p:spTgt spid="11"/>
                                        </p:tgtEl>
                                      </p:cBhvr>
                                    </p:animEffect>
                                    <p:anim calcmode="lin" valueType="num">
                                      <p:cBhvr>
                                        <p:cTn id="44" dur="1000"/>
                                        <p:tgtEl>
                                          <p:spTgt spid="11"/>
                                        </p:tgtEl>
                                        <p:attrNameLst>
                                          <p:attrName>ppt_x</p:attrName>
                                        </p:attrNameLst>
                                      </p:cBhvr>
                                      <p:tavLst>
                                        <p:tav tm="0">
                                          <p:val>
                                            <p:strVal val="ppt_x"/>
                                          </p:val>
                                        </p:tav>
                                        <p:tav tm="100000">
                                          <p:val>
                                            <p:strVal val="ppt_x"/>
                                          </p:val>
                                        </p:tav>
                                      </p:tavLst>
                                    </p:anim>
                                    <p:anim calcmode="lin" valueType="num">
                                      <p:cBhvr>
                                        <p:cTn id="45" dur="1000"/>
                                        <p:tgtEl>
                                          <p:spTgt spid="11"/>
                                        </p:tgtEl>
                                        <p:attrNameLst>
                                          <p:attrName>ppt_y</p:attrName>
                                        </p:attrNameLst>
                                      </p:cBhvr>
                                      <p:tavLst>
                                        <p:tav tm="0">
                                          <p:val>
                                            <p:strVal val="ppt_y"/>
                                          </p:val>
                                        </p:tav>
                                        <p:tav tm="100000">
                                          <p:val>
                                            <p:strVal val="ppt_y+.1"/>
                                          </p:val>
                                        </p:tav>
                                      </p:tavLst>
                                    </p:anim>
                                    <p:set>
                                      <p:cBhvr>
                                        <p:cTn id="46" dur="1" fill="hold">
                                          <p:stCondLst>
                                            <p:cond delay="999"/>
                                          </p:stCondLst>
                                        </p:cTn>
                                        <p:tgtEl>
                                          <p:spTgt spid="11"/>
                                        </p:tgtEl>
                                        <p:attrNameLst>
                                          <p:attrName>style.visibility</p:attrName>
                                        </p:attrNameLst>
                                      </p:cBhvr>
                                      <p:to>
                                        <p:strVal val="hidden"/>
                                      </p:to>
                                    </p:set>
                                  </p:childTnLst>
                                </p:cTn>
                              </p:par>
                              <p:par>
                                <p:cTn id="47" presetID="42" presetClass="exit" presetSubtype="0" fill="hold" grpId="1" nodeType="withEffect">
                                  <p:stCondLst>
                                    <p:cond delay="0"/>
                                  </p:stCondLst>
                                  <p:childTnLst>
                                    <p:animEffect transition="out" filter="fade">
                                      <p:cBhvr>
                                        <p:cTn id="48" dur="1000"/>
                                        <p:tgtEl>
                                          <p:spTgt spid="10"/>
                                        </p:tgtEl>
                                      </p:cBhvr>
                                    </p:animEffect>
                                    <p:anim calcmode="lin" valueType="num">
                                      <p:cBhvr>
                                        <p:cTn id="49" dur="1000"/>
                                        <p:tgtEl>
                                          <p:spTgt spid="10"/>
                                        </p:tgtEl>
                                        <p:attrNameLst>
                                          <p:attrName>ppt_x</p:attrName>
                                        </p:attrNameLst>
                                      </p:cBhvr>
                                      <p:tavLst>
                                        <p:tav tm="0">
                                          <p:val>
                                            <p:strVal val="ppt_x"/>
                                          </p:val>
                                        </p:tav>
                                        <p:tav tm="100000">
                                          <p:val>
                                            <p:strVal val="ppt_x"/>
                                          </p:val>
                                        </p:tav>
                                      </p:tavLst>
                                    </p:anim>
                                    <p:anim calcmode="lin" valueType="num">
                                      <p:cBhvr>
                                        <p:cTn id="50" dur="1000"/>
                                        <p:tgtEl>
                                          <p:spTgt spid="10"/>
                                        </p:tgtEl>
                                        <p:attrNameLst>
                                          <p:attrName>ppt_y</p:attrName>
                                        </p:attrNameLst>
                                      </p:cBhvr>
                                      <p:tavLst>
                                        <p:tav tm="0">
                                          <p:val>
                                            <p:strVal val="ppt_y"/>
                                          </p:val>
                                        </p:tav>
                                        <p:tav tm="100000">
                                          <p:val>
                                            <p:strVal val="ppt_y+.1"/>
                                          </p:val>
                                        </p:tav>
                                      </p:tavLst>
                                    </p:anim>
                                    <p:set>
                                      <p:cBhvr>
                                        <p:cTn id="51" dur="1" fill="hold">
                                          <p:stCondLst>
                                            <p:cond delay="999"/>
                                          </p:stCondLst>
                                        </p:cTn>
                                        <p:tgtEl>
                                          <p:spTgt spid="10"/>
                                        </p:tgtEl>
                                        <p:attrNameLst>
                                          <p:attrName>style.visibility</p:attrName>
                                        </p:attrNameLst>
                                      </p:cBhvr>
                                      <p:to>
                                        <p:strVal val="hidden"/>
                                      </p:to>
                                    </p:set>
                                  </p:childTnLst>
                                </p:cTn>
                              </p:par>
                            </p:childTnLst>
                          </p:cTn>
                        </p:par>
                        <p:par>
                          <p:cTn id="52" fill="hold">
                            <p:stCondLst>
                              <p:cond delay="1000"/>
                            </p:stCondLst>
                            <p:childTnLst>
                              <p:par>
                                <p:cTn id="53" presetID="8" presetClass="emph" presetSubtype="0" repeatCount="indefinite" fill="hold" nodeType="afterEffect">
                                  <p:stCondLst>
                                    <p:cond delay="0"/>
                                  </p:stCondLst>
                                  <p:childTnLst>
                                    <p:animRot by="21600000">
                                      <p:cBhvr>
                                        <p:cTn id="54" dur="3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Arc 1"/>
          <p:cNvSpPr/>
          <p:nvPr/>
        </p:nvSpPr>
        <p:spPr>
          <a:xfrm>
            <a:off x="-3429001" y="1"/>
            <a:ext cx="6858002" cy="6858000"/>
          </a:xfrm>
          <a:prstGeom prst="arc">
            <a:avLst>
              <a:gd name="adj1" fmla="val 16200000"/>
              <a:gd name="adj2" fmla="val 5406790"/>
            </a:avLst>
          </a:prstGeom>
          <a:ln>
            <a:solidFill>
              <a:srgbClr val="7D7D7D"/>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 name="TextBox 2"/>
          <p:cNvSpPr txBox="1"/>
          <p:nvPr/>
        </p:nvSpPr>
        <p:spPr>
          <a:xfrm flipH="1">
            <a:off x="3315476" y="1266005"/>
            <a:ext cx="7315200" cy="523220"/>
          </a:xfrm>
          <a:prstGeom prst="rect">
            <a:avLst/>
          </a:prstGeom>
          <a:noFill/>
        </p:spPr>
        <p:txBody>
          <a:bodyPr wrap="square" rtlCol="0" anchor="ctr">
            <a:spAutoFit/>
          </a:bodyPr>
          <a:lstStyle/>
          <a:p>
            <a:r>
              <a:rPr lang="en-US" sz="2800" dirty="0" smtClean="0"/>
              <a:t>DC Geared Motors</a:t>
            </a:r>
            <a:endParaRPr lang="en-US" sz="2800" dirty="0"/>
          </a:p>
        </p:txBody>
      </p:sp>
      <p:sp>
        <p:nvSpPr>
          <p:cNvPr id="4" name="TextBox 3"/>
          <p:cNvSpPr txBox="1"/>
          <p:nvPr/>
        </p:nvSpPr>
        <p:spPr>
          <a:xfrm flipH="1">
            <a:off x="3805335" y="2529229"/>
            <a:ext cx="7315200" cy="523220"/>
          </a:xfrm>
          <a:prstGeom prst="rect">
            <a:avLst/>
          </a:prstGeom>
          <a:noFill/>
        </p:spPr>
        <p:txBody>
          <a:bodyPr wrap="square" rtlCol="0" anchor="ctr">
            <a:spAutoFit/>
          </a:bodyPr>
          <a:lstStyle/>
          <a:p>
            <a:r>
              <a:rPr lang="en-US" sz="2800" dirty="0" smtClean="0"/>
              <a:t>Chassis</a:t>
            </a:r>
            <a:endParaRPr lang="en-US" sz="2800" dirty="0"/>
          </a:p>
        </p:txBody>
      </p:sp>
      <p:sp>
        <p:nvSpPr>
          <p:cNvPr id="5" name="TextBox 4"/>
          <p:cNvSpPr txBox="1"/>
          <p:nvPr/>
        </p:nvSpPr>
        <p:spPr>
          <a:xfrm flipH="1">
            <a:off x="3805335" y="3797948"/>
            <a:ext cx="7315200" cy="523220"/>
          </a:xfrm>
          <a:prstGeom prst="rect">
            <a:avLst/>
          </a:prstGeom>
          <a:noFill/>
        </p:spPr>
        <p:txBody>
          <a:bodyPr wrap="square" rtlCol="0" anchor="ctr">
            <a:spAutoFit/>
          </a:bodyPr>
          <a:lstStyle/>
          <a:p>
            <a:r>
              <a:rPr lang="en-US" sz="2800" dirty="0" smtClean="0"/>
              <a:t>Remote Box &amp; Ribbon Cables</a:t>
            </a:r>
            <a:endParaRPr lang="en-US" sz="2800" dirty="0"/>
          </a:p>
        </p:txBody>
      </p:sp>
      <p:sp>
        <p:nvSpPr>
          <p:cNvPr id="6" name="TextBox 5"/>
          <p:cNvSpPr txBox="1"/>
          <p:nvPr/>
        </p:nvSpPr>
        <p:spPr>
          <a:xfrm flipH="1">
            <a:off x="3372239" y="5071052"/>
            <a:ext cx="7315200" cy="523220"/>
          </a:xfrm>
          <a:prstGeom prst="rect">
            <a:avLst/>
          </a:prstGeom>
          <a:noFill/>
        </p:spPr>
        <p:txBody>
          <a:bodyPr wrap="square" rtlCol="0" anchor="ctr">
            <a:spAutoFit/>
          </a:bodyPr>
          <a:lstStyle/>
          <a:p>
            <a:r>
              <a:rPr lang="en-US" sz="2800" dirty="0" smtClean="0"/>
              <a:t>Miscellaneous Tools</a:t>
            </a:r>
            <a:endParaRPr lang="en-US" sz="2800" dirty="0"/>
          </a:p>
        </p:txBody>
      </p:sp>
      <p:sp>
        <p:nvSpPr>
          <p:cNvPr id="7" name="Oval 6"/>
          <p:cNvSpPr/>
          <p:nvPr/>
        </p:nvSpPr>
        <p:spPr>
          <a:xfrm>
            <a:off x="2721676" y="1370363"/>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220192" y="263887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222174" y="3907395"/>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733551" y="5175910"/>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Arc 10"/>
          <p:cNvSpPr/>
          <p:nvPr/>
        </p:nvSpPr>
        <p:spPr>
          <a:xfrm>
            <a:off x="-1524000" y="1905000"/>
            <a:ext cx="3048000" cy="3048000"/>
          </a:xfrm>
          <a:prstGeom prst="arc">
            <a:avLst>
              <a:gd name="adj1" fmla="val 16200000"/>
              <a:gd name="adj2" fmla="val 5359794"/>
            </a:avLst>
          </a:prstGeom>
          <a:solidFill>
            <a:srgbClr val="00000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24"/>
          <p:cNvGrpSpPr/>
          <p:nvPr/>
        </p:nvGrpSpPr>
        <p:grpSpPr>
          <a:xfrm rot="5400000">
            <a:off x="-3129150" y="3314700"/>
            <a:ext cx="6246420" cy="228600"/>
            <a:chOff x="-3200400" y="3314700"/>
            <a:chExt cx="6246420" cy="228600"/>
          </a:xfrm>
        </p:grpSpPr>
        <p:sp>
          <p:nvSpPr>
            <p:cNvPr id="13" name="Rounded Rectangle 12"/>
            <p:cNvSpPr/>
            <p:nvPr/>
          </p:nvSpPr>
          <p:spPr>
            <a:xfrm rot="5400000">
              <a:off x="1331520" y="1828800"/>
              <a:ext cx="228600" cy="3200400"/>
            </a:xfrm>
            <a:prstGeom prst="roundRect">
              <a:avLst>
                <a:gd name="adj" fmla="val 35051"/>
              </a:avLst>
            </a:prstGeom>
            <a:solidFill>
              <a:srgbClr val="D7D7D7"/>
            </a:solid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rot="5400000">
              <a:off x="-1714500" y="1828800"/>
              <a:ext cx="228600" cy="3200400"/>
            </a:xfrm>
            <a:prstGeom prst="roundRect">
              <a:avLst>
                <a:gd name="adj" fmla="val 35051"/>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Oval 14"/>
          <p:cNvSpPr/>
          <p:nvPr/>
        </p:nvSpPr>
        <p:spPr>
          <a:xfrm>
            <a:off x="3012870" y="2004621"/>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3024421" y="4544049"/>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315476" y="3273137"/>
            <a:ext cx="311727"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3627202" y="1883094"/>
            <a:ext cx="7493331" cy="523220"/>
          </a:xfrm>
          <a:prstGeom prst="rect">
            <a:avLst/>
          </a:prstGeom>
          <a:noFill/>
        </p:spPr>
        <p:txBody>
          <a:bodyPr wrap="square" rtlCol="0">
            <a:spAutoFit/>
          </a:bodyPr>
          <a:lstStyle/>
          <a:p>
            <a:r>
              <a:rPr lang="en-US" sz="2800" dirty="0" smtClean="0"/>
              <a:t>Wheels</a:t>
            </a:r>
          </a:p>
        </p:txBody>
      </p:sp>
      <p:sp>
        <p:nvSpPr>
          <p:cNvPr id="19" name="TextBox 18"/>
          <p:cNvSpPr txBox="1"/>
          <p:nvPr/>
        </p:nvSpPr>
        <p:spPr>
          <a:xfrm>
            <a:off x="3949147" y="3166084"/>
            <a:ext cx="7171387" cy="523220"/>
          </a:xfrm>
          <a:prstGeom prst="rect">
            <a:avLst/>
          </a:prstGeom>
          <a:noFill/>
        </p:spPr>
        <p:txBody>
          <a:bodyPr wrap="square" rtlCol="0">
            <a:spAutoFit/>
          </a:bodyPr>
          <a:lstStyle/>
          <a:p>
            <a:r>
              <a:rPr lang="en-US" sz="2800" dirty="0" smtClean="0"/>
              <a:t>DPDT Switches</a:t>
            </a:r>
            <a:endParaRPr lang="en-US" sz="2800" dirty="0"/>
          </a:p>
        </p:txBody>
      </p:sp>
      <p:sp>
        <p:nvSpPr>
          <p:cNvPr id="20" name="TextBox 19"/>
          <p:cNvSpPr txBox="1"/>
          <p:nvPr/>
        </p:nvSpPr>
        <p:spPr>
          <a:xfrm>
            <a:off x="3627203" y="4438302"/>
            <a:ext cx="7493332" cy="523220"/>
          </a:xfrm>
          <a:prstGeom prst="rect">
            <a:avLst/>
          </a:prstGeom>
          <a:noFill/>
        </p:spPr>
        <p:txBody>
          <a:bodyPr wrap="square" rtlCol="0">
            <a:spAutoFit/>
          </a:bodyPr>
          <a:lstStyle/>
          <a:p>
            <a:r>
              <a:rPr lang="en-US" sz="2800" dirty="0" smtClean="0"/>
              <a:t>Power Source (12-24 volt)</a:t>
            </a:r>
            <a:endParaRPr lang="en-US" sz="2800" dirty="0"/>
          </a:p>
        </p:txBody>
      </p:sp>
    </p:spTree>
    <p:extLst>
      <p:ext uri="{BB962C8B-B14F-4D97-AF65-F5344CB8AC3E}">
        <p14:creationId xmlns:p14="http://schemas.microsoft.com/office/powerpoint/2010/main" val="27093879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7380000">
                                      <p:cBhvr>
                                        <p:cTn id="6" dur="1000" fill="hold"/>
                                        <p:tgtEl>
                                          <p:spTgt spid="12"/>
                                        </p:tgtEl>
                                        <p:attrNameLst>
                                          <p:attrName>r</p:attrName>
                                        </p:attrNameLst>
                                      </p:cBhvr>
                                    </p:animRot>
                                  </p:childTnLst>
                                </p:cTn>
                              </p:par>
                            </p:childTnLst>
                          </p:cTn>
                        </p:par>
                        <p:par>
                          <p:cTn id="7" fill="hold">
                            <p:stCondLst>
                              <p:cond delay="1000"/>
                            </p:stCondLst>
                            <p:childTnLst>
                              <p:par>
                                <p:cTn id="8" presetID="1" presetClass="emph" presetSubtype="2" fill="hold" nodeType="afterEffect">
                                  <p:stCondLst>
                                    <p:cond delay="0"/>
                                  </p:stCondLst>
                                  <p:childTnLst>
                                    <p:animClr clrSpc="rgb" dir="cw">
                                      <p:cBhvr>
                                        <p:cTn id="9" dur="500" fill="hold"/>
                                        <p:tgtEl>
                                          <p:spTgt spid="7"/>
                                        </p:tgtEl>
                                        <p:attrNameLst>
                                          <p:attrName>fillcolor</p:attrName>
                                        </p:attrNameLst>
                                      </p:cBhvr>
                                      <p:to>
                                        <a:schemeClr val="accent2"/>
                                      </p:to>
                                    </p:animClr>
                                    <p:set>
                                      <p:cBhvr>
                                        <p:cTn id="10" dur="500" fill="hold"/>
                                        <p:tgtEl>
                                          <p:spTgt spid="7"/>
                                        </p:tgtEl>
                                        <p:attrNameLst>
                                          <p:attrName>fill.type</p:attrName>
                                        </p:attrNameLst>
                                      </p:cBhvr>
                                      <p:to>
                                        <p:strVal val="solid"/>
                                      </p:to>
                                    </p:set>
                                    <p:set>
                                      <p:cBhvr>
                                        <p:cTn id="11" dur="500" fill="hold"/>
                                        <p:tgtEl>
                                          <p:spTgt spid="7"/>
                                        </p:tgtEl>
                                        <p:attrNameLst>
                                          <p:attrName>fill.on</p:attrName>
                                        </p:attrNameLst>
                                      </p:cBhvr>
                                      <p:to>
                                        <p:strVal val="true"/>
                                      </p:to>
                                    </p:se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500"/>
                            </p:stCondLst>
                            <p:childTnLst>
                              <p:par>
                                <p:cTn id="16" presetID="8" presetClass="emph" presetSubtype="0" fill="hold" nodeType="afterEffect">
                                  <p:stCondLst>
                                    <p:cond delay="0"/>
                                  </p:stCondLst>
                                  <p:childTnLst>
                                    <p:animRot by="660000">
                                      <p:cBhvr>
                                        <p:cTn id="17" dur="500" fill="hold"/>
                                        <p:tgtEl>
                                          <p:spTgt spid="12"/>
                                        </p:tgtEl>
                                        <p:attrNameLst>
                                          <p:attrName>r</p:attrName>
                                        </p:attrNameLst>
                                      </p:cBhvr>
                                    </p:animRot>
                                  </p:childTnLst>
                                </p:cTn>
                              </p:par>
                            </p:childTnLst>
                          </p:cTn>
                        </p:par>
                        <p:par>
                          <p:cTn id="18" fill="hold">
                            <p:stCondLst>
                              <p:cond delay="2000"/>
                            </p:stCondLst>
                            <p:childTnLst>
                              <p:par>
                                <p:cTn id="19" presetID="1" presetClass="emph" presetSubtype="2" fill="hold" nodeType="afterEffect">
                                  <p:stCondLst>
                                    <p:cond delay="0"/>
                                  </p:stCondLst>
                                  <p:childTnLst>
                                    <p:animClr clrSpc="rgb" dir="cw">
                                      <p:cBhvr>
                                        <p:cTn id="20" dur="500" fill="hold"/>
                                        <p:tgtEl>
                                          <p:spTgt spid="15"/>
                                        </p:tgtEl>
                                        <p:attrNameLst>
                                          <p:attrName>fillcolor</p:attrName>
                                        </p:attrNameLst>
                                      </p:cBhvr>
                                      <p:to>
                                        <a:schemeClr val="accent2"/>
                                      </p:to>
                                    </p:animClr>
                                    <p:set>
                                      <p:cBhvr>
                                        <p:cTn id="21" dur="500" fill="hold"/>
                                        <p:tgtEl>
                                          <p:spTgt spid="15"/>
                                        </p:tgtEl>
                                        <p:attrNameLst>
                                          <p:attrName>fill.type</p:attrName>
                                        </p:attrNameLst>
                                      </p:cBhvr>
                                      <p:to>
                                        <p:strVal val="solid"/>
                                      </p:to>
                                    </p:set>
                                    <p:set>
                                      <p:cBhvr>
                                        <p:cTn id="22" dur="500" fill="hold"/>
                                        <p:tgtEl>
                                          <p:spTgt spid="15"/>
                                        </p:tgtEl>
                                        <p:attrNameLst>
                                          <p:attrName>fill.on</p:attrName>
                                        </p:attrNameLst>
                                      </p:cBhvr>
                                      <p:to>
                                        <p:strVal val="true"/>
                                      </p:to>
                                    </p:se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500"/>
                            </p:stCondLst>
                            <p:childTnLst>
                              <p:par>
                                <p:cTn id="27" presetID="8" presetClass="emph" presetSubtype="0" fill="hold" nodeType="afterEffect">
                                  <p:stCondLst>
                                    <p:cond delay="0"/>
                                  </p:stCondLst>
                                  <p:childTnLst>
                                    <p:animRot by="660000">
                                      <p:cBhvr>
                                        <p:cTn id="28" dur="500" fill="hold"/>
                                        <p:tgtEl>
                                          <p:spTgt spid="12"/>
                                        </p:tgtEl>
                                        <p:attrNameLst>
                                          <p:attrName>r</p:attrName>
                                        </p:attrNameLst>
                                      </p:cBhvr>
                                    </p:animRot>
                                  </p:childTnLst>
                                </p:cTn>
                              </p:par>
                            </p:childTnLst>
                          </p:cTn>
                        </p:par>
                        <p:par>
                          <p:cTn id="29" fill="hold">
                            <p:stCondLst>
                              <p:cond delay="3000"/>
                            </p:stCondLst>
                            <p:childTnLst>
                              <p:par>
                                <p:cTn id="30" presetID="1" presetClass="emph" presetSubtype="2" fill="hold" nodeType="after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3500"/>
                            </p:stCondLst>
                            <p:childTnLst>
                              <p:par>
                                <p:cTn id="38" presetID="8" presetClass="emph" presetSubtype="0" fill="hold" nodeType="afterEffect">
                                  <p:stCondLst>
                                    <p:cond delay="0"/>
                                  </p:stCondLst>
                                  <p:childTnLst>
                                    <p:animRot by="660000">
                                      <p:cBhvr>
                                        <p:cTn id="39" dur="500" fill="hold"/>
                                        <p:tgtEl>
                                          <p:spTgt spid="12"/>
                                        </p:tgtEl>
                                        <p:attrNameLst>
                                          <p:attrName>r</p:attrName>
                                        </p:attrNameLst>
                                      </p:cBhvr>
                                    </p:animRot>
                                  </p:childTnLst>
                                </p:cTn>
                              </p:par>
                            </p:childTnLst>
                          </p:cTn>
                        </p:par>
                        <p:par>
                          <p:cTn id="40" fill="hold">
                            <p:stCondLst>
                              <p:cond delay="4000"/>
                            </p:stCondLst>
                            <p:childTnLst>
                              <p:par>
                                <p:cTn id="41" presetID="1" presetClass="emph" presetSubtype="2" fill="hold" nodeType="afterEffect">
                                  <p:stCondLst>
                                    <p:cond delay="0"/>
                                  </p:stCondLst>
                                  <p:childTnLst>
                                    <p:animClr clrSpc="rgb" dir="cw">
                                      <p:cBhvr>
                                        <p:cTn id="42" dur="500" fill="hold"/>
                                        <p:tgtEl>
                                          <p:spTgt spid="17"/>
                                        </p:tgtEl>
                                        <p:attrNameLst>
                                          <p:attrName>fillcolor</p:attrName>
                                        </p:attrNameLst>
                                      </p:cBhvr>
                                      <p:to>
                                        <a:schemeClr val="accent2"/>
                                      </p:to>
                                    </p:animClr>
                                    <p:set>
                                      <p:cBhvr>
                                        <p:cTn id="43" dur="500" fill="hold"/>
                                        <p:tgtEl>
                                          <p:spTgt spid="17"/>
                                        </p:tgtEl>
                                        <p:attrNameLst>
                                          <p:attrName>fill.type</p:attrName>
                                        </p:attrNameLst>
                                      </p:cBhvr>
                                      <p:to>
                                        <p:strVal val="solid"/>
                                      </p:to>
                                    </p:set>
                                    <p:set>
                                      <p:cBhvr>
                                        <p:cTn id="44" dur="500" fill="hold"/>
                                        <p:tgtEl>
                                          <p:spTgt spid="17"/>
                                        </p:tgtEl>
                                        <p:attrNameLst>
                                          <p:attrName>fill.on</p:attrName>
                                        </p:attrNameLst>
                                      </p:cBhvr>
                                      <p:to>
                                        <p:strVal val="true"/>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4500"/>
                            </p:stCondLst>
                            <p:childTnLst>
                              <p:par>
                                <p:cTn id="49" presetID="8" presetClass="emph" presetSubtype="0" fill="hold" nodeType="afterEffect">
                                  <p:stCondLst>
                                    <p:cond delay="0"/>
                                  </p:stCondLst>
                                  <p:childTnLst>
                                    <p:animRot by="660000">
                                      <p:cBhvr>
                                        <p:cTn id="50" dur="500" fill="hold"/>
                                        <p:tgtEl>
                                          <p:spTgt spid="12"/>
                                        </p:tgtEl>
                                        <p:attrNameLst>
                                          <p:attrName>r</p:attrName>
                                        </p:attrNameLst>
                                      </p:cBhvr>
                                    </p:animRot>
                                  </p:childTnLst>
                                </p:cTn>
                              </p:par>
                            </p:childTnLst>
                          </p:cTn>
                        </p:par>
                        <p:par>
                          <p:cTn id="51" fill="hold">
                            <p:stCondLst>
                              <p:cond delay="5000"/>
                            </p:stCondLst>
                            <p:childTnLst>
                              <p:par>
                                <p:cTn id="52" presetID="1" presetClass="emph" presetSubtype="2" fill="hold" nodeType="afterEffect">
                                  <p:stCondLst>
                                    <p:cond delay="0"/>
                                  </p:stCondLst>
                                  <p:childTnLst>
                                    <p:animClr clrSpc="rgb" dir="cw">
                                      <p:cBhvr>
                                        <p:cTn id="53" dur="500" fill="hold"/>
                                        <p:tgtEl>
                                          <p:spTgt spid="9"/>
                                        </p:tgtEl>
                                        <p:attrNameLst>
                                          <p:attrName>fillcolor</p:attrName>
                                        </p:attrNameLst>
                                      </p:cBhvr>
                                      <p:to>
                                        <a:schemeClr val="accent2"/>
                                      </p:to>
                                    </p:animClr>
                                    <p:set>
                                      <p:cBhvr>
                                        <p:cTn id="54" dur="500" fill="hold"/>
                                        <p:tgtEl>
                                          <p:spTgt spid="9"/>
                                        </p:tgtEl>
                                        <p:attrNameLst>
                                          <p:attrName>fill.type</p:attrName>
                                        </p:attrNameLst>
                                      </p:cBhvr>
                                      <p:to>
                                        <p:strVal val="solid"/>
                                      </p:to>
                                    </p:set>
                                    <p:set>
                                      <p:cBhvr>
                                        <p:cTn id="55" dur="500" fill="hold"/>
                                        <p:tgtEl>
                                          <p:spTgt spid="9"/>
                                        </p:tgtEl>
                                        <p:attrNameLst>
                                          <p:attrName>fill.on</p:attrName>
                                        </p:attrNameLst>
                                      </p:cBhvr>
                                      <p:to>
                                        <p:strVal val="true"/>
                                      </p:to>
                                    </p:se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5500"/>
                            </p:stCondLst>
                            <p:childTnLst>
                              <p:par>
                                <p:cTn id="60" presetID="8" presetClass="emph" presetSubtype="0" fill="hold" nodeType="afterEffect">
                                  <p:stCondLst>
                                    <p:cond delay="0"/>
                                  </p:stCondLst>
                                  <p:childTnLst>
                                    <p:animRot by="660000">
                                      <p:cBhvr>
                                        <p:cTn id="61" dur="500" fill="hold"/>
                                        <p:tgtEl>
                                          <p:spTgt spid="12"/>
                                        </p:tgtEl>
                                        <p:attrNameLst>
                                          <p:attrName>r</p:attrName>
                                        </p:attrNameLst>
                                      </p:cBhvr>
                                    </p:animRot>
                                  </p:childTnLst>
                                </p:cTn>
                              </p:par>
                            </p:childTnLst>
                          </p:cTn>
                        </p:par>
                        <p:par>
                          <p:cTn id="62" fill="hold">
                            <p:stCondLst>
                              <p:cond delay="6000"/>
                            </p:stCondLst>
                            <p:childTnLst>
                              <p:par>
                                <p:cTn id="63" presetID="1" presetClass="emph" presetSubtype="2" fill="hold" nodeType="afterEffect">
                                  <p:stCondLst>
                                    <p:cond delay="0"/>
                                  </p:stCondLst>
                                  <p:childTnLst>
                                    <p:animClr clrSpc="rgb" dir="cw">
                                      <p:cBhvr>
                                        <p:cTn id="64" dur="500" fill="hold"/>
                                        <p:tgtEl>
                                          <p:spTgt spid="16"/>
                                        </p:tgtEl>
                                        <p:attrNameLst>
                                          <p:attrName>fillcolor</p:attrName>
                                        </p:attrNameLst>
                                      </p:cBhvr>
                                      <p:to>
                                        <a:schemeClr val="accent2"/>
                                      </p:to>
                                    </p:animClr>
                                    <p:set>
                                      <p:cBhvr>
                                        <p:cTn id="65" dur="500" fill="hold"/>
                                        <p:tgtEl>
                                          <p:spTgt spid="16"/>
                                        </p:tgtEl>
                                        <p:attrNameLst>
                                          <p:attrName>fill.type</p:attrName>
                                        </p:attrNameLst>
                                      </p:cBhvr>
                                      <p:to>
                                        <p:strVal val="solid"/>
                                      </p:to>
                                    </p:set>
                                    <p:set>
                                      <p:cBhvr>
                                        <p:cTn id="66" dur="500" fill="hold"/>
                                        <p:tgtEl>
                                          <p:spTgt spid="16"/>
                                        </p:tgtEl>
                                        <p:attrNameLst>
                                          <p:attrName>fill.on</p:attrName>
                                        </p:attrNameLst>
                                      </p:cBhvr>
                                      <p:to>
                                        <p:strVal val="true"/>
                                      </p:to>
                                    </p:se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6500"/>
                            </p:stCondLst>
                            <p:childTnLst>
                              <p:par>
                                <p:cTn id="71" presetID="8" presetClass="emph" presetSubtype="0" fill="hold" nodeType="afterEffect">
                                  <p:stCondLst>
                                    <p:cond delay="0"/>
                                  </p:stCondLst>
                                  <p:childTnLst>
                                    <p:animRot by="660000">
                                      <p:cBhvr>
                                        <p:cTn id="72" dur="500" fill="hold"/>
                                        <p:tgtEl>
                                          <p:spTgt spid="12"/>
                                        </p:tgtEl>
                                        <p:attrNameLst>
                                          <p:attrName>r</p:attrName>
                                        </p:attrNameLst>
                                      </p:cBhvr>
                                    </p:animRot>
                                  </p:childTnLst>
                                </p:cTn>
                              </p:par>
                            </p:childTnLst>
                          </p:cTn>
                        </p:par>
                        <p:par>
                          <p:cTn id="73" fill="hold">
                            <p:stCondLst>
                              <p:cond delay="7000"/>
                            </p:stCondLst>
                            <p:childTnLst>
                              <p:par>
                                <p:cTn id="74" presetID="1" presetClass="emph" presetSubtype="2" fill="hold" nodeType="afterEffect">
                                  <p:stCondLst>
                                    <p:cond delay="0"/>
                                  </p:stCondLst>
                                  <p:childTnLst>
                                    <p:animClr clrSpc="rgb" dir="cw">
                                      <p:cBhvr>
                                        <p:cTn id="75" dur="500" fill="hold"/>
                                        <p:tgtEl>
                                          <p:spTgt spid="10"/>
                                        </p:tgtEl>
                                        <p:attrNameLst>
                                          <p:attrName>fillcolor</p:attrName>
                                        </p:attrNameLst>
                                      </p:cBhvr>
                                      <p:to>
                                        <a:schemeClr val="accent2"/>
                                      </p:to>
                                    </p:animClr>
                                    <p:set>
                                      <p:cBhvr>
                                        <p:cTn id="76" dur="500" fill="hold"/>
                                        <p:tgtEl>
                                          <p:spTgt spid="10"/>
                                        </p:tgtEl>
                                        <p:attrNameLst>
                                          <p:attrName>fill.type</p:attrName>
                                        </p:attrNameLst>
                                      </p:cBhvr>
                                      <p:to>
                                        <p:strVal val="solid"/>
                                      </p:to>
                                    </p:set>
                                    <p:set>
                                      <p:cBhvr>
                                        <p:cTn id="77" dur="500" fill="hold"/>
                                        <p:tgtEl>
                                          <p:spTgt spid="10"/>
                                        </p:tgtEl>
                                        <p:attrNameLst>
                                          <p:attrName>fill.on</p:attrName>
                                        </p:attrNameLst>
                                      </p:cBhvr>
                                      <p:to>
                                        <p:strVal val="true"/>
                                      </p:to>
                                    </p:set>
                                  </p:childTnLst>
                                </p:cTn>
                              </p:par>
                              <p:par>
                                <p:cTn id="78" presetID="10" presetClass="entr" presetSubtype="0"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8"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1" y="1337072"/>
            <a:ext cx="4275786" cy="40430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25" y="1224993"/>
            <a:ext cx="4863922" cy="4155110"/>
          </a:xfrm>
          <a:prstGeom prst="rect">
            <a:avLst/>
          </a:prstGeom>
        </p:spPr>
      </p:pic>
      <p:sp>
        <p:nvSpPr>
          <p:cNvPr id="4" name="Oval 3"/>
          <p:cNvSpPr/>
          <p:nvPr/>
        </p:nvSpPr>
        <p:spPr>
          <a:xfrm>
            <a:off x="7907628"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790762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9925319" y="2973769"/>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9929578" y="3405212"/>
            <a:ext cx="201702" cy="220192"/>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774636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xit" presetSubtype="0" fill="hold" grpId="0" nodeType="afterEffect">
                                  <p:stCondLst>
                                    <p:cond delay="0"/>
                                  </p:stCondLst>
                                  <p:childTnLst>
                                    <p:anim calcmode="lin" valueType="num">
                                      <p:cBhvr>
                                        <p:cTn id="6" dur="1000"/>
                                        <p:tgtEl>
                                          <p:spTgt spid="4"/>
                                        </p:tgtEl>
                                        <p:attrNameLst>
                                          <p:attrName>ppt_w</p:attrName>
                                        </p:attrNameLst>
                                      </p:cBhvr>
                                      <p:tavLst>
                                        <p:tav tm="0">
                                          <p:val>
                                            <p:strVal val="ppt_w"/>
                                          </p:val>
                                        </p:tav>
                                        <p:tav tm="100000">
                                          <p:val>
                                            <p:fltVal val="0"/>
                                          </p:val>
                                        </p:tav>
                                      </p:tavLst>
                                    </p:anim>
                                    <p:anim calcmode="lin" valueType="num">
                                      <p:cBhvr>
                                        <p:cTn id="7" dur="1000"/>
                                        <p:tgtEl>
                                          <p:spTgt spid="4"/>
                                        </p:tgtEl>
                                        <p:attrNameLst>
                                          <p:attrName>ppt_h</p:attrName>
                                        </p:attrNameLst>
                                      </p:cBhvr>
                                      <p:tavLst>
                                        <p:tav tm="0">
                                          <p:val>
                                            <p:strVal val="ppt_h"/>
                                          </p:val>
                                        </p:tav>
                                        <p:tav tm="100000">
                                          <p:val>
                                            <p:fltVal val="0"/>
                                          </p:val>
                                        </p:tav>
                                      </p:tavLst>
                                    </p:anim>
                                    <p:anim calcmode="lin" valueType="num">
                                      <p:cBhvr>
                                        <p:cTn id="8" dur="1000"/>
                                        <p:tgtEl>
                                          <p:spTgt spid="4"/>
                                        </p:tgtEl>
                                        <p:attrNameLst>
                                          <p:attrName>style.rotation</p:attrName>
                                        </p:attrNameLst>
                                      </p:cBhvr>
                                      <p:tavLst>
                                        <p:tav tm="0">
                                          <p:val>
                                            <p:fltVal val="0"/>
                                          </p:val>
                                        </p:tav>
                                        <p:tav tm="100000">
                                          <p:val>
                                            <p:fltVal val="90"/>
                                          </p:val>
                                        </p:tav>
                                      </p:tavLst>
                                    </p:anim>
                                    <p:animEffect transition="out" filter="fade">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5"/>
                                        </p:tgtEl>
                                        <p:attrNameLst>
                                          <p:attrName>ppt_w</p:attrName>
                                        </p:attrNameLst>
                                      </p:cBhvr>
                                      <p:tavLst>
                                        <p:tav tm="0">
                                          <p:val>
                                            <p:strVal val="ppt_w"/>
                                          </p:val>
                                        </p:tav>
                                        <p:tav tm="100000">
                                          <p:val>
                                            <p:fltVal val="0"/>
                                          </p:val>
                                        </p:tav>
                                      </p:tavLst>
                                    </p:anim>
                                    <p:anim calcmode="lin" valueType="num">
                                      <p:cBhvr>
                                        <p:cTn id="13" dur="1000"/>
                                        <p:tgtEl>
                                          <p:spTgt spid="5"/>
                                        </p:tgtEl>
                                        <p:attrNameLst>
                                          <p:attrName>ppt_h</p:attrName>
                                        </p:attrNameLst>
                                      </p:cBhvr>
                                      <p:tavLst>
                                        <p:tav tm="0">
                                          <p:val>
                                            <p:strVal val="ppt_h"/>
                                          </p:val>
                                        </p:tav>
                                        <p:tav tm="100000">
                                          <p:val>
                                            <p:fltVal val="0"/>
                                          </p:val>
                                        </p:tav>
                                      </p:tavLst>
                                    </p:anim>
                                    <p:anim calcmode="lin" valueType="num">
                                      <p:cBhvr>
                                        <p:cTn id="14" dur="1000"/>
                                        <p:tgtEl>
                                          <p:spTgt spid="5"/>
                                        </p:tgtEl>
                                        <p:attrNameLst>
                                          <p:attrName>style.rotation</p:attrName>
                                        </p:attrNameLst>
                                      </p:cBhvr>
                                      <p:tavLst>
                                        <p:tav tm="0">
                                          <p:val>
                                            <p:fltVal val="0"/>
                                          </p:val>
                                        </p:tav>
                                        <p:tav tm="100000">
                                          <p:val>
                                            <p:fltVal val="90"/>
                                          </p:val>
                                        </p:tav>
                                      </p:tavLst>
                                    </p:anim>
                                    <p:animEffect transition="out" filter="fade">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1000"/>
                                        <p:tgtEl>
                                          <p:spTgt spid="6"/>
                                        </p:tgtEl>
                                        <p:attrNameLst>
                                          <p:attrName>ppt_w</p:attrName>
                                        </p:attrNameLst>
                                      </p:cBhvr>
                                      <p:tavLst>
                                        <p:tav tm="0">
                                          <p:val>
                                            <p:strVal val="ppt_w"/>
                                          </p:val>
                                        </p:tav>
                                        <p:tav tm="100000">
                                          <p:val>
                                            <p:fltVal val="0"/>
                                          </p:val>
                                        </p:tav>
                                      </p:tavLst>
                                    </p:anim>
                                    <p:anim calcmode="lin" valueType="num">
                                      <p:cBhvr>
                                        <p:cTn id="19" dur="1000"/>
                                        <p:tgtEl>
                                          <p:spTgt spid="6"/>
                                        </p:tgtEl>
                                        <p:attrNameLst>
                                          <p:attrName>ppt_h</p:attrName>
                                        </p:attrNameLst>
                                      </p:cBhvr>
                                      <p:tavLst>
                                        <p:tav tm="0">
                                          <p:val>
                                            <p:strVal val="ppt_h"/>
                                          </p:val>
                                        </p:tav>
                                        <p:tav tm="100000">
                                          <p:val>
                                            <p:fltVal val="0"/>
                                          </p:val>
                                        </p:tav>
                                      </p:tavLst>
                                    </p:anim>
                                    <p:anim calcmode="lin" valueType="num">
                                      <p:cBhvr>
                                        <p:cTn id="20" dur="1000"/>
                                        <p:tgtEl>
                                          <p:spTgt spid="6"/>
                                        </p:tgtEl>
                                        <p:attrNameLst>
                                          <p:attrName>style.rotation</p:attrName>
                                        </p:attrNameLst>
                                      </p:cBhvr>
                                      <p:tavLst>
                                        <p:tav tm="0">
                                          <p:val>
                                            <p:fltVal val="0"/>
                                          </p:val>
                                        </p:tav>
                                        <p:tav tm="100000">
                                          <p:val>
                                            <p:fltVal val="90"/>
                                          </p:val>
                                        </p:tav>
                                      </p:tavLst>
                                    </p:anim>
                                    <p:animEffect transition="out" filter="fade">
                                      <p:cBhvr>
                                        <p:cTn id="21" dur="1000"/>
                                        <p:tgtEl>
                                          <p:spTgt spid="6"/>
                                        </p:tgtEl>
                                      </p:cBhvr>
                                    </p:animEffect>
                                    <p:set>
                                      <p:cBhvr>
                                        <p:cTn id="22" dur="1" fill="hold">
                                          <p:stCondLst>
                                            <p:cond delay="999"/>
                                          </p:stCondLst>
                                        </p:cTn>
                                        <p:tgtEl>
                                          <p:spTgt spid="6"/>
                                        </p:tgtEl>
                                        <p:attrNameLst>
                                          <p:attrName>style.visibility</p:attrName>
                                        </p:attrNameLst>
                                      </p:cBhvr>
                                      <p:to>
                                        <p:strVal val="hidden"/>
                                      </p:to>
                                    </p:set>
                                  </p:childTnLst>
                                </p:cTn>
                              </p:par>
                              <p:par>
                                <p:cTn id="23" presetID="31" presetClass="exit" presetSubtype="0" fill="hold" grpId="0" nodeType="withEffect">
                                  <p:stCondLst>
                                    <p:cond delay="0"/>
                                  </p:stCondLst>
                                  <p:childTnLst>
                                    <p:anim calcmode="lin" valueType="num">
                                      <p:cBhvr>
                                        <p:cTn id="24" dur="1000"/>
                                        <p:tgtEl>
                                          <p:spTgt spid="7"/>
                                        </p:tgtEl>
                                        <p:attrNameLst>
                                          <p:attrName>ppt_w</p:attrName>
                                        </p:attrNameLst>
                                      </p:cBhvr>
                                      <p:tavLst>
                                        <p:tav tm="0">
                                          <p:val>
                                            <p:strVal val="ppt_w"/>
                                          </p:val>
                                        </p:tav>
                                        <p:tav tm="100000">
                                          <p:val>
                                            <p:fltVal val="0"/>
                                          </p:val>
                                        </p:tav>
                                      </p:tavLst>
                                    </p:anim>
                                    <p:anim calcmode="lin" valueType="num">
                                      <p:cBhvr>
                                        <p:cTn id="25" dur="1000"/>
                                        <p:tgtEl>
                                          <p:spTgt spid="7"/>
                                        </p:tgtEl>
                                        <p:attrNameLst>
                                          <p:attrName>ppt_h</p:attrName>
                                        </p:attrNameLst>
                                      </p:cBhvr>
                                      <p:tavLst>
                                        <p:tav tm="0">
                                          <p:val>
                                            <p:strVal val="ppt_h"/>
                                          </p:val>
                                        </p:tav>
                                        <p:tav tm="100000">
                                          <p:val>
                                            <p:fltVal val="0"/>
                                          </p:val>
                                        </p:tav>
                                      </p:tavLst>
                                    </p:anim>
                                    <p:anim calcmode="lin" valueType="num">
                                      <p:cBhvr>
                                        <p:cTn id="26" dur="1000"/>
                                        <p:tgtEl>
                                          <p:spTgt spid="7"/>
                                        </p:tgtEl>
                                        <p:attrNameLst>
                                          <p:attrName>style.rotation</p:attrName>
                                        </p:attrNameLst>
                                      </p:cBhvr>
                                      <p:tavLst>
                                        <p:tav tm="0">
                                          <p:val>
                                            <p:fltVal val="0"/>
                                          </p:val>
                                        </p:tav>
                                        <p:tav tm="100000">
                                          <p:val>
                                            <p:fltVal val="90"/>
                                          </p:val>
                                        </p:tav>
                                      </p:tavLst>
                                    </p:anim>
                                    <p:animEffect transition="out" filter="fade">
                                      <p:cBhvr>
                                        <p:cTn id="27" dur="1000"/>
                                        <p:tgtEl>
                                          <p:spTgt spid="7"/>
                                        </p:tgtEl>
                                      </p:cBhvr>
                                    </p:animEffect>
                                    <p:set>
                                      <p:cBhvr>
                                        <p:cTn id="2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2166" y="2291474"/>
            <a:ext cx="10619189" cy="1938992"/>
          </a:xfrm>
          <a:prstGeom prst="rect">
            <a:avLst/>
          </a:prstGeom>
          <a:noFill/>
        </p:spPr>
        <p:txBody>
          <a:bodyPr wrap="none" lIns="91440" tIns="45720" rIns="91440" bIns="45720">
            <a:spAutoFit/>
          </a:bodyPr>
          <a:lstStyle/>
          <a:p>
            <a:r>
              <a:rPr lang="en-US" sz="12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Sample Arena</a:t>
            </a:r>
            <a:endParaRPr lang="en-US" sz="1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2600113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ena 1.1.jpg"/>
          <p:cNvPicPr/>
          <p:nvPr/>
        </p:nvPicPr>
        <p:blipFill>
          <a:blip r:embed="rId2">
            <a:extLst>
              <a:ext uri="{28A0092B-C50C-407E-A947-70E740481C1C}">
                <a14:useLocalDpi xmlns:a14="http://schemas.microsoft.com/office/drawing/2010/main" val="0"/>
              </a:ext>
            </a:extLst>
          </a:blip>
          <a:srcRect/>
          <a:stretch>
            <a:fillRect/>
          </a:stretch>
        </p:blipFill>
        <p:spPr bwMode="auto">
          <a:xfrm>
            <a:off x="4120635" y="879184"/>
            <a:ext cx="7199894" cy="5070856"/>
          </a:xfrm>
          <a:prstGeom prst="rect">
            <a:avLst/>
          </a:prstGeom>
          <a:noFill/>
          <a:ln>
            <a:noFill/>
          </a:ln>
        </p:spPr>
      </p:pic>
      <p:sp>
        <p:nvSpPr>
          <p:cNvPr id="3" name="Rectangle 2"/>
          <p:cNvSpPr/>
          <p:nvPr/>
        </p:nvSpPr>
        <p:spPr>
          <a:xfrm>
            <a:off x="1028206" y="765048"/>
            <a:ext cx="2640082"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ARENA</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TextBox 3"/>
          <p:cNvSpPr txBox="1"/>
          <p:nvPr/>
        </p:nvSpPr>
        <p:spPr>
          <a:xfrm>
            <a:off x="888642" y="1688378"/>
            <a:ext cx="3078051"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Competition : </a:t>
            </a:r>
            <a:r>
              <a:rPr lang="en-US" b="1" dirty="0" smtClean="0"/>
              <a:t>All Terrain Manual Robotics.</a:t>
            </a:r>
          </a:p>
          <a:p>
            <a:pPr marL="285750" indent="-285750">
              <a:buFont typeface="Arial" panose="020B0604020202020204" pitchFamily="34" charset="0"/>
              <a:buChar char="•"/>
            </a:pPr>
            <a:r>
              <a:rPr lang="en-US" dirty="0" smtClean="0"/>
              <a:t>Held at : </a:t>
            </a:r>
            <a:r>
              <a:rPr lang="en-US" b="1" u="sng" dirty="0" smtClean="0"/>
              <a:t>PHOENIX 2015</a:t>
            </a:r>
          </a:p>
          <a:p>
            <a:pPr marL="285750" indent="-285750">
              <a:buFont typeface="Arial" panose="020B0604020202020204" pitchFamily="34" charset="0"/>
              <a:buChar char="•"/>
            </a:pPr>
            <a:r>
              <a:rPr lang="en-US" dirty="0" smtClean="0"/>
              <a:t>Reliefs : Normal, Stony areas, Sand Dunes and Water ways.</a:t>
            </a:r>
          </a:p>
          <a:p>
            <a:pPr marL="285750" indent="-285750">
              <a:buFont typeface="Arial" panose="020B0604020202020204" pitchFamily="34" charset="0"/>
              <a:buChar char="•"/>
            </a:pPr>
            <a:r>
              <a:rPr lang="en-US" dirty="0" smtClean="0"/>
              <a:t>Maximum Rising Inclination: 45 degrees.</a:t>
            </a:r>
          </a:p>
          <a:p>
            <a:pPr marL="285750" indent="-285750">
              <a:buFont typeface="Arial" panose="020B0604020202020204" pitchFamily="34" charset="0"/>
              <a:buChar char="•"/>
            </a:pPr>
            <a:r>
              <a:rPr lang="en-US" dirty="0" smtClean="0"/>
              <a:t>Maximum Falling Inclination: 60 degrees.</a:t>
            </a:r>
          </a:p>
          <a:p>
            <a:pPr marL="285750" indent="-285750">
              <a:buFont typeface="Arial" panose="020B0604020202020204" pitchFamily="34" charset="0"/>
              <a:buChar char="•"/>
            </a:pPr>
            <a:r>
              <a:rPr lang="en-US" dirty="0" smtClean="0"/>
              <a:t>Goal : To reach the Finish line as early as possible &amp; avoiding collision with boundary walls to evade negative markings.</a:t>
            </a:r>
            <a:endParaRPr lang="en-US" dirty="0"/>
          </a:p>
        </p:txBody>
      </p:sp>
    </p:spTree>
    <p:extLst>
      <p:ext uri="{BB962C8B-B14F-4D97-AF65-F5344CB8AC3E}">
        <p14:creationId xmlns:p14="http://schemas.microsoft.com/office/powerpoint/2010/main" val="33507529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ena 1.2.jpg"/>
          <p:cNvPicPr/>
          <p:nvPr/>
        </p:nvPicPr>
        <p:blipFill>
          <a:blip r:embed="rId2">
            <a:extLst>
              <a:ext uri="{28A0092B-C50C-407E-A947-70E740481C1C}">
                <a14:useLocalDpi xmlns:a14="http://schemas.microsoft.com/office/drawing/2010/main" val="0"/>
              </a:ext>
            </a:extLst>
          </a:blip>
          <a:srcRect/>
          <a:stretch>
            <a:fillRect/>
          </a:stretch>
        </p:blipFill>
        <p:spPr bwMode="auto">
          <a:xfrm>
            <a:off x="1184856" y="734096"/>
            <a:ext cx="9813702" cy="5306096"/>
          </a:xfrm>
          <a:prstGeom prst="rect">
            <a:avLst/>
          </a:prstGeom>
          <a:noFill/>
          <a:ln>
            <a:noFill/>
          </a:ln>
        </p:spPr>
      </p:pic>
    </p:spTree>
    <p:extLst>
      <p:ext uri="{BB962C8B-B14F-4D97-AF65-F5344CB8AC3E}">
        <p14:creationId xmlns:p14="http://schemas.microsoft.com/office/powerpoint/2010/main" val="3431832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ena 1.3.jpg"/>
          <p:cNvPicPr/>
          <p:nvPr/>
        </p:nvPicPr>
        <p:blipFill>
          <a:blip r:embed="rId2">
            <a:extLst>
              <a:ext uri="{28A0092B-C50C-407E-A947-70E740481C1C}">
                <a14:useLocalDpi xmlns:a14="http://schemas.microsoft.com/office/drawing/2010/main" val="0"/>
              </a:ext>
            </a:extLst>
          </a:blip>
          <a:srcRect/>
          <a:stretch>
            <a:fillRect/>
          </a:stretch>
        </p:blipFill>
        <p:spPr bwMode="auto">
          <a:xfrm>
            <a:off x="1287888" y="816466"/>
            <a:ext cx="9672033" cy="5288119"/>
          </a:xfrm>
          <a:prstGeom prst="rect">
            <a:avLst/>
          </a:prstGeom>
          <a:noFill/>
          <a:ln>
            <a:noFill/>
          </a:ln>
        </p:spPr>
      </p:pic>
    </p:spTree>
    <p:extLst>
      <p:ext uri="{BB962C8B-B14F-4D97-AF65-F5344CB8AC3E}">
        <p14:creationId xmlns:p14="http://schemas.microsoft.com/office/powerpoint/2010/main" val="24454795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ena 1.4.jpg"/>
          <p:cNvPicPr/>
          <p:nvPr/>
        </p:nvPicPr>
        <p:blipFill>
          <a:blip r:embed="rId2">
            <a:extLst>
              <a:ext uri="{28A0092B-C50C-407E-A947-70E740481C1C}">
                <a14:useLocalDpi xmlns:a14="http://schemas.microsoft.com/office/drawing/2010/main" val="0"/>
              </a:ext>
            </a:extLst>
          </a:blip>
          <a:srcRect/>
          <a:stretch>
            <a:fillRect/>
          </a:stretch>
        </p:blipFill>
        <p:spPr bwMode="auto">
          <a:xfrm>
            <a:off x="1339403" y="794801"/>
            <a:ext cx="9465972" cy="5271148"/>
          </a:xfrm>
          <a:prstGeom prst="rect">
            <a:avLst/>
          </a:prstGeom>
          <a:noFill/>
          <a:ln>
            <a:noFill/>
          </a:ln>
        </p:spPr>
      </p:pic>
    </p:spTree>
    <p:extLst>
      <p:ext uri="{BB962C8B-B14F-4D97-AF65-F5344CB8AC3E}">
        <p14:creationId xmlns:p14="http://schemas.microsoft.com/office/powerpoint/2010/main" val="28753395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73216" y="2529453"/>
            <a:ext cx="6942543" cy="1569660"/>
          </a:xfrm>
          <a:prstGeom prst="rect">
            <a:avLst/>
          </a:prstGeom>
          <a:noFill/>
        </p:spPr>
        <p:txBody>
          <a:bodyPr wrap="none" lIns="91440" tIns="45720" rIns="91440" bIns="45720">
            <a:spAutoFit/>
          </a:bodyPr>
          <a:lstStyle/>
          <a:p>
            <a:pPr algn="ctr"/>
            <a:r>
              <a:rPr lang="en-US" sz="96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endParaRPr lang="en-US" sz="9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23973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iterate type="lt">
                                    <p:tmPct val="0"/>
                                  </p:iterate>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par>
                          <p:cTn id="11" fill="hold">
                            <p:stCondLst>
                              <p:cond delay="10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2"/>
                                        </p:tgtEl>
                                        <p:attrNameLst>
                                          <p:attrName>ppt_x</p:attrName>
                                          <p:attrName>ppt_y</p:attrName>
                                        </p:attrNameLst>
                                      </p:cBhvr>
                                    </p:animMotion>
                                    <p:animRot by="1500000">
                                      <p:cBhvr>
                                        <p:cTn id="14" dur="125" fill="hold">
                                          <p:stCondLst>
                                            <p:cond delay="0"/>
                                          </p:stCondLst>
                                        </p:cTn>
                                        <p:tgtEl>
                                          <p:spTgt spid="2"/>
                                        </p:tgtEl>
                                        <p:attrNameLst>
                                          <p:attrName>r</p:attrName>
                                        </p:attrNameLst>
                                      </p:cBhvr>
                                    </p:animRot>
                                    <p:animRot by="-1500000">
                                      <p:cBhvr>
                                        <p:cTn id="15" dur="125" fill="hold">
                                          <p:stCondLst>
                                            <p:cond delay="125"/>
                                          </p:stCondLst>
                                        </p:cTn>
                                        <p:tgtEl>
                                          <p:spTgt spid="2"/>
                                        </p:tgtEl>
                                        <p:attrNameLst>
                                          <p:attrName>r</p:attrName>
                                        </p:attrNameLst>
                                      </p:cBhvr>
                                    </p:animRot>
                                    <p:animRot by="-1500000">
                                      <p:cBhvr>
                                        <p:cTn id="16" dur="125" fill="hold">
                                          <p:stCondLst>
                                            <p:cond delay="250"/>
                                          </p:stCondLst>
                                        </p:cTn>
                                        <p:tgtEl>
                                          <p:spTgt spid="2"/>
                                        </p:tgtEl>
                                        <p:attrNameLst>
                                          <p:attrName>r</p:attrName>
                                        </p:attrNameLst>
                                      </p:cBhvr>
                                    </p:animRot>
                                    <p:animRot by="1500000">
                                      <p:cBhvr>
                                        <p:cTn id="17" dur="125" fill="hold">
                                          <p:stCondLst>
                                            <p:cond delay="375"/>
                                          </p:stCondLst>
                                        </p:cTn>
                                        <p:tgtEl>
                                          <p:spTgt spid="2"/>
                                        </p:tgtEl>
                                        <p:attrNameLst>
                                          <p:attrName>r</p:attrName>
                                        </p:attrNameLst>
                                      </p:cBhvr>
                                    </p:animRot>
                                  </p:childTnLst>
                                </p:cTn>
                              </p:par>
                            </p:childTnLst>
                          </p:cTn>
                        </p:par>
                        <p:par>
                          <p:cTn id="18" fill="hold">
                            <p:stCondLst>
                              <p:cond delay="2000"/>
                            </p:stCondLst>
                            <p:childTnLst>
                              <p:par>
                                <p:cTn id="19" presetID="32" presetClass="emph" presetSubtype="0" repeatCount="indefinite" fill="hold" grpId="3" nodeType="afterEffect">
                                  <p:stCondLst>
                                    <p:cond delay="0"/>
                                  </p:stCondLst>
                                  <p:iterate type="lt">
                                    <p:tmPct val="0"/>
                                  </p:iterate>
                                  <p:childTnLst>
                                    <p:animRot by="120000">
                                      <p:cBhvr>
                                        <p:cTn id="20" dur="100" fill="hold">
                                          <p:stCondLst>
                                            <p:cond delay="0"/>
                                          </p:stCondLst>
                                        </p:cTn>
                                        <p:tgtEl>
                                          <p:spTgt spid="2"/>
                                        </p:tgtEl>
                                        <p:attrNameLst>
                                          <p:attrName>r</p:attrName>
                                        </p:attrNameLst>
                                      </p:cBhvr>
                                    </p:animRot>
                                    <p:animRot by="-240000">
                                      <p:cBhvr>
                                        <p:cTn id="21" dur="200" fill="hold">
                                          <p:stCondLst>
                                            <p:cond delay="200"/>
                                          </p:stCondLst>
                                        </p:cTn>
                                        <p:tgtEl>
                                          <p:spTgt spid="2"/>
                                        </p:tgtEl>
                                        <p:attrNameLst>
                                          <p:attrName>r</p:attrName>
                                        </p:attrNameLst>
                                      </p:cBhvr>
                                    </p:animRot>
                                    <p:animRot by="240000">
                                      <p:cBhvr>
                                        <p:cTn id="22" dur="200" fill="hold">
                                          <p:stCondLst>
                                            <p:cond delay="400"/>
                                          </p:stCondLst>
                                        </p:cTn>
                                        <p:tgtEl>
                                          <p:spTgt spid="2"/>
                                        </p:tgtEl>
                                        <p:attrNameLst>
                                          <p:attrName>r</p:attrName>
                                        </p:attrNameLst>
                                      </p:cBhvr>
                                    </p:animRot>
                                    <p:animRot by="-240000">
                                      <p:cBhvr>
                                        <p:cTn id="23" dur="200" fill="hold">
                                          <p:stCondLst>
                                            <p:cond delay="600"/>
                                          </p:stCondLst>
                                        </p:cTn>
                                        <p:tgtEl>
                                          <p:spTgt spid="2"/>
                                        </p:tgtEl>
                                        <p:attrNameLst>
                                          <p:attrName>r</p:attrName>
                                        </p:attrNameLst>
                                      </p:cBhvr>
                                    </p:animRot>
                                    <p:animRot by="120000">
                                      <p:cBhvr>
                                        <p:cTn id="2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0856" y="765048"/>
            <a:ext cx="577049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DC Geared Motors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1493949" y="1931831"/>
            <a:ext cx="9324305" cy="3970318"/>
          </a:xfrm>
          <a:prstGeom prst="rect">
            <a:avLst/>
          </a:prstGeom>
          <a:noFill/>
        </p:spPr>
        <p:txBody>
          <a:bodyPr wrap="square" rtlCol="0">
            <a:spAutoFit/>
          </a:bodyPr>
          <a:lstStyle/>
          <a:p>
            <a:r>
              <a:rPr lang="en-US" sz="2800" dirty="0" smtClean="0"/>
              <a:t>To choose a proper DC geared motor for making the most </a:t>
            </a:r>
            <a:r>
              <a:rPr lang="en-US" sz="2800" dirty="0" err="1" smtClean="0"/>
              <a:t>appropiate</a:t>
            </a:r>
            <a:r>
              <a:rPr lang="en-US" sz="2800" dirty="0" smtClean="0"/>
              <a:t> bot, the following factors must be taken into account:</a:t>
            </a:r>
          </a:p>
          <a:p>
            <a:endParaRPr lang="en-US" sz="2800" dirty="0" smtClean="0"/>
          </a:p>
          <a:p>
            <a:r>
              <a:rPr lang="en-US" sz="2800" dirty="0" smtClean="0"/>
              <a:t>1&gt; Speed ( Angular Velocity in R.P.M. )</a:t>
            </a:r>
          </a:p>
          <a:p>
            <a:endParaRPr lang="en-US" sz="2800" dirty="0"/>
          </a:p>
          <a:p>
            <a:r>
              <a:rPr lang="en-US" sz="2800" dirty="0" smtClean="0"/>
              <a:t>2&gt; Torque ( The turning </a:t>
            </a:r>
            <a:r>
              <a:rPr lang="en-US" sz="2800" dirty="0"/>
              <a:t>or twisting </a:t>
            </a:r>
            <a:r>
              <a:rPr lang="en-US" sz="2800" dirty="0" smtClean="0"/>
              <a:t>force )</a:t>
            </a:r>
          </a:p>
          <a:p>
            <a:endParaRPr lang="en-US" sz="2800" dirty="0"/>
          </a:p>
          <a:p>
            <a:r>
              <a:rPr lang="en-US" sz="2800" dirty="0" smtClean="0"/>
              <a:t>3&gt; Power ( A combination of the speed &amp; Torque )</a:t>
            </a:r>
          </a:p>
          <a:p>
            <a:endParaRPr lang="en-US" sz="2800" dirty="0"/>
          </a:p>
        </p:txBody>
      </p:sp>
    </p:spTree>
    <p:extLst>
      <p:ext uri="{BB962C8B-B14F-4D97-AF65-F5344CB8AC3E}">
        <p14:creationId xmlns:p14="http://schemas.microsoft.com/office/powerpoint/2010/main" val="1002982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1977" y="2330561"/>
            <a:ext cx="6941714" cy="3816429"/>
          </a:xfrm>
          <a:prstGeom prst="rect">
            <a:avLst/>
          </a:prstGeom>
          <a:noFill/>
        </p:spPr>
        <p:txBody>
          <a:bodyPr wrap="square" rtlCol="0">
            <a:spAutoFit/>
          </a:bodyPr>
          <a:lstStyle/>
          <a:p>
            <a:r>
              <a:rPr lang="en-US" sz="2200" dirty="0"/>
              <a:t>Motors are devices that convert electrical energy into mechanical energy. The D.C. motors </a:t>
            </a:r>
            <a:r>
              <a:rPr lang="en-US" sz="2200" dirty="0" smtClean="0"/>
              <a:t>convert </a:t>
            </a:r>
            <a:r>
              <a:rPr lang="en-US" sz="2200" dirty="0"/>
              <a:t>electrical energy into rotational energy. </a:t>
            </a:r>
            <a:endParaRPr lang="en-US" sz="2200" dirty="0" smtClean="0"/>
          </a:p>
          <a:p>
            <a:r>
              <a:rPr lang="en-US" sz="2200" dirty="0" smtClean="0"/>
              <a:t>That </a:t>
            </a:r>
            <a:r>
              <a:rPr lang="en-US" sz="2200" dirty="0"/>
              <a:t>rotational energy is then used to lift things, propel things, turn things, etc... When we supply the specified voltage to a motor, it rotates the output shaft at some speed. This rotational speed or angular velocity, (w) is typically measured in </a:t>
            </a:r>
            <a:r>
              <a:rPr lang="en-US" sz="2200" b="1" dirty="0"/>
              <a:t>radians/second {rad/s}, revolutions/second {rps}, or revolutions/minute {rpm}.</a:t>
            </a:r>
            <a:endParaRPr lang="en-US" sz="2200" i="1" dirty="0"/>
          </a:p>
          <a:p>
            <a:endParaRPr lang="en-US" sz="2200" i="1" dirty="0"/>
          </a:p>
          <a:p>
            <a:endParaRPr lang="en-US" sz="2200" dirty="0"/>
          </a:p>
        </p:txBody>
      </p:sp>
      <p:sp>
        <p:nvSpPr>
          <p:cNvPr id="4" name="Rectangle 3"/>
          <p:cNvSpPr/>
          <p:nvPr/>
        </p:nvSpPr>
        <p:spPr>
          <a:xfrm>
            <a:off x="2270566" y="932473"/>
            <a:ext cx="7470571"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Speed (Angular Velocity)</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195" y="2443862"/>
            <a:ext cx="3234487" cy="2820473"/>
          </a:xfrm>
          <a:prstGeom prst="rect">
            <a:avLst/>
          </a:prstGeom>
        </p:spPr>
      </p:pic>
    </p:spTree>
    <p:extLst>
      <p:ext uri="{BB962C8B-B14F-4D97-AF65-F5344CB8AC3E}">
        <p14:creationId xmlns:p14="http://schemas.microsoft.com/office/powerpoint/2010/main" val="3581046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1977" y="2330561"/>
            <a:ext cx="6555347" cy="3477875"/>
          </a:xfrm>
          <a:prstGeom prst="rect">
            <a:avLst/>
          </a:prstGeom>
          <a:noFill/>
        </p:spPr>
        <p:txBody>
          <a:bodyPr wrap="square" rtlCol="0">
            <a:spAutoFit/>
          </a:bodyPr>
          <a:lstStyle/>
          <a:p>
            <a:r>
              <a:rPr lang="en-US" sz="2200" dirty="0"/>
              <a:t>Torque (also called a moment) is the term we use when we talk about forces that act in a rotational manner. You apply a torque or moment when you turn a dial, drill a hole or tighten a screw or bolt.</a:t>
            </a:r>
            <a:endParaRPr lang="en-US" sz="2200" i="1" dirty="0"/>
          </a:p>
          <a:p>
            <a:r>
              <a:rPr lang="en-US" sz="2200" dirty="0" smtClean="0"/>
              <a:t>In short, Torque is a </a:t>
            </a:r>
            <a:r>
              <a:rPr lang="en-US" sz="2200" dirty="0"/>
              <a:t>turning or </a:t>
            </a:r>
            <a:r>
              <a:rPr lang="en-US" sz="2200" dirty="0" smtClean="0"/>
              <a:t>twisting </a:t>
            </a:r>
            <a:r>
              <a:rPr lang="en-US" sz="2200" dirty="0"/>
              <a:t>force that produces or tends to produce rotation or torsion </a:t>
            </a:r>
            <a:r>
              <a:rPr lang="en-US" sz="2200" dirty="0" smtClean="0"/>
              <a:t>. It is also a measure </a:t>
            </a:r>
            <a:r>
              <a:rPr lang="en-US" sz="2200" dirty="0"/>
              <a:t>of the effectiveness of such a force that consists of the product of the force and the perpendicular distance from the line of action of the force to the axis of </a:t>
            </a:r>
            <a:r>
              <a:rPr lang="en-US" sz="2200" dirty="0" smtClean="0"/>
              <a:t>rotation</a:t>
            </a:r>
            <a:r>
              <a:rPr lang="en-US" sz="2200" dirty="0"/>
              <a:t> </a:t>
            </a:r>
          </a:p>
        </p:txBody>
      </p:sp>
      <p:sp>
        <p:nvSpPr>
          <p:cNvPr id="4" name="Rectangle 3"/>
          <p:cNvSpPr/>
          <p:nvPr/>
        </p:nvSpPr>
        <p:spPr>
          <a:xfrm>
            <a:off x="4862013" y="932473"/>
            <a:ext cx="2287679"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Torque</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324" y="2446471"/>
            <a:ext cx="3627613" cy="3233112"/>
          </a:xfrm>
          <a:prstGeom prst="rect">
            <a:avLst/>
          </a:prstGeom>
        </p:spPr>
      </p:pic>
    </p:spTree>
    <p:extLst>
      <p:ext uri="{BB962C8B-B14F-4D97-AF65-F5344CB8AC3E}">
        <p14:creationId xmlns:p14="http://schemas.microsoft.com/office/powerpoint/2010/main" val="1788579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1438" y="1369736"/>
            <a:ext cx="5210336" cy="4247317"/>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Relation </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Between </a:t>
            </a:r>
          </a:p>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Angular Velocity </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And</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Torque</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774" y="1169294"/>
            <a:ext cx="5080000" cy="4648200"/>
          </a:xfrm>
          <a:prstGeom prst="rect">
            <a:avLst/>
          </a:prstGeom>
        </p:spPr>
      </p:pic>
    </p:spTree>
    <p:extLst>
      <p:ext uri="{BB962C8B-B14F-4D97-AF65-F5344CB8AC3E}">
        <p14:creationId xmlns:p14="http://schemas.microsoft.com/office/powerpoint/2010/main" val="93459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EABA445-0BAC-4C23-A29E-1A3AE62819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1184</Words>
  <Application>Microsoft Office PowerPoint</Application>
  <PresentationFormat>Widescreen</PresentationFormat>
  <Paragraphs>186</Paragraphs>
  <Slides>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2015-08-29T18:39:28Z</dcterms:created>
  <dcterms:modified xsi:type="dcterms:W3CDTF">2015-09-05T20:00:48Z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TC040144389991</vt:lpwstr>
  </property>
</Properties>
</file>